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12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13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14.xml" ContentType="application/vnd.openxmlformats-officedocument.themeOverride+xml"/>
  <Override PartName="/ppt/notesSlides/notesSlide12.xml" ContentType="application/vnd.openxmlformats-officedocument.presentationml.notesSlide+xml"/>
  <Override PartName="/ppt/theme/themeOverride15.xml" ContentType="application/vnd.openxmlformats-officedocument.themeOverride+xml"/>
  <Override PartName="/ppt/notesSlides/notesSlide13.xml" ContentType="application/vnd.openxmlformats-officedocument.presentationml.notesSlide+xml"/>
  <Override PartName="/ppt/theme/themeOverride16.xml" ContentType="application/vnd.openxmlformats-officedocument.themeOverride+xml"/>
  <Override PartName="/ppt/notesSlides/notesSlide14.xml" ContentType="application/vnd.openxmlformats-officedocument.presentationml.notesSlide+xml"/>
  <Override PartName="/ppt/theme/themeOverride17.xml" ContentType="application/vnd.openxmlformats-officedocument.themeOverride+xml"/>
  <Override PartName="/ppt/notesSlides/notesSlide15.xml" ContentType="application/vnd.openxmlformats-officedocument.presentationml.notesSlide+xml"/>
  <Override PartName="/ppt/theme/themeOverride18.xml" ContentType="application/vnd.openxmlformats-officedocument.themeOverride+xml"/>
  <Override PartName="/ppt/notesSlides/notesSlide16.xml" ContentType="application/vnd.openxmlformats-officedocument.presentationml.notesSlide+xml"/>
  <Override PartName="/ppt/theme/themeOverride19.xml" ContentType="application/vnd.openxmlformats-officedocument.themeOverride+xml"/>
  <Override PartName="/ppt/notesSlides/notesSlide17.xml" ContentType="application/vnd.openxmlformats-officedocument.presentationml.notesSlide+xml"/>
  <Override PartName="/ppt/theme/themeOverride20.xml" ContentType="application/vnd.openxmlformats-officedocument.themeOverride+xml"/>
  <Override PartName="/ppt/notesSlides/notesSlide18.xml" ContentType="application/vnd.openxmlformats-officedocument.presentationml.notesSlide+xml"/>
  <Override PartName="/ppt/theme/themeOverride21.xml" ContentType="application/vnd.openxmlformats-officedocument.themeOverride+xml"/>
  <Override PartName="/ppt/notesSlides/notesSlide19.xml" ContentType="application/vnd.openxmlformats-officedocument.presentationml.notesSlide+xml"/>
  <Override PartName="/ppt/theme/themeOverride22.xml" ContentType="application/vnd.openxmlformats-officedocument.themeOverride+xml"/>
  <Override PartName="/ppt/notesSlides/notesSlide20.xml" ContentType="application/vnd.openxmlformats-officedocument.presentationml.notesSlide+xml"/>
  <Override PartName="/ppt/theme/themeOverride23.xml" ContentType="application/vnd.openxmlformats-officedocument.themeOverride+xml"/>
  <Override PartName="/ppt/notesSlides/notesSlide21.xml" ContentType="application/vnd.openxmlformats-officedocument.presentationml.notesSlide+xml"/>
  <Override PartName="/ppt/theme/themeOverride24.xml" ContentType="application/vnd.openxmlformats-officedocument.themeOverride+xml"/>
  <Override PartName="/ppt/notesSlides/notesSlide22.xml" ContentType="application/vnd.openxmlformats-officedocument.presentationml.notesSlide+xml"/>
  <Override PartName="/ppt/theme/themeOverride25.xml" ContentType="application/vnd.openxmlformats-officedocument.themeOverride+xml"/>
  <Override PartName="/ppt/notesSlides/notesSlide23.xml" ContentType="application/vnd.openxmlformats-officedocument.presentationml.notesSlide+xml"/>
  <Override PartName="/ppt/theme/themeOverride26.xml" ContentType="application/vnd.openxmlformats-officedocument.themeOverride+xml"/>
  <Override PartName="/ppt/notesSlides/notesSlide24.xml" ContentType="application/vnd.openxmlformats-officedocument.presentationml.notesSlide+xml"/>
  <Override PartName="/ppt/theme/themeOverride27.xml" ContentType="application/vnd.openxmlformats-officedocument.themeOverride+xml"/>
  <Override PartName="/ppt/notesSlides/notesSlide25.xml" ContentType="application/vnd.openxmlformats-officedocument.presentationml.notesSlide+xml"/>
  <Override PartName="/ppt/theme/themeOverride28.xml" ContentType="application/vnd.openxmlformats-officedocument.themeOverride+xml"/>
  <Override PartName="/ppt/notesSlides/notesSlide26.xml" ContentType="application/vnd.openxmlformats-officedocument.presentationml.notesSlide+xml"/>
  <Override PartName="/ppt/theme/themeOverride29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256" r:id="rId2"/>
    <p:sldId id="261" r:id="rId3"/>
    <p:sldId id="284" r:id="rId4"/>
    <p:sldId id="275" r:id="rId5"/>
    <p:sldId id="259" r:id="rId6"/>
    <p:sldId id="285" r:id="rId7"/>
    <p:sldId id="278" r:id="rId8"/>
    <p:sldId id="279" r:id="rId9"/>
    <p:sldId id="280" r:id="rId10"/>
    <p:sldId id="281" r:id="rId11"/>
    <p:sldId id="282" r:id="rId12"/>
    <p:sldId id="258" r:id="rId13"/>
    <p:sldId id="283" r:id="rId14"/>
    <p:sldId id="257" r:id="rId15"/>
    <p:sldId id="272" r:id="rId16"/>
    <p:sldId id="263" r:id="rId17"/>
    <p:sldId id="264" r:id="rId18"/>
    <p:sldId id="286" r:id="rId19"/>
    <p:sldId id="265" r:id="rId20"/>
    <p:sldId id="266" r:id="rId21"/>
    <p:sldId id="267" r:id="rId22"/>
    <p:sldId id="287" r:id="rId23"/>
    <p:sldId id="288" r:id="rId24"/>
    <p:sldId id="274" r:id="rId25"/>
    <p:sldId id="273" r:id="rId26"/>
    <p:sldId id="271" r:id="rId27"/>
    <p:sldId id="269" r:id="rId28"/>
    <p:sldId id="270" r:id="rId29"/>
    <p:sldId id="277" r:id="rId30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0021"/>
    <a:srgbClr val="99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71" autoAdjust="0"/>
    <p:restoredTop sz="81277" autoAdjust="0"/>
  </p:normalViewPr>
  <p:slideViewPr>
    <p:cSldViewPr snapToGrid="0">
      <p:cViewPr varScale="1">
        <p:scale>
          <a:sx n="94" d="100"/>
          <a:sy n="94" d="100"/>
        </p:scale>
        <p:origin x="123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DE2581A-D2F1-4808-9D12-CB10D0F916AD}" type="datetimeFigureOut">
              <a:rPr lang="en-US" smtClean="0"/>
              <a:t>1/2/2019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005FB3F-C97F-46F2-ACE3-AB321DB8D5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956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05FB3F-C97F-46F2-ACE3-AB321DB8D5E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127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05FB3F-C97F-46F2-ACE3-AB321DB8D5E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3051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05FB3F-C97F-46F2-ACE3-AB321DB8D5E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9918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05FB3F-C97F-46F2-ACE3-AB321DB8D5E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4892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05FB3F-C97F-46F2-ACE3-AB321DB8D5E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1946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Robert- Germination</a:t>
            </a:r>
            <a:r>
              <a:rPr lang="en-US" baseline="0" dirty="0" smtClean="0"/>
              <a:t> of the seeds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05FB3F-C97F-46F2-ACE3-AB321DB8D5E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3445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Robert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05FB3F-C97F-46F2-ACE3-AB321DB8D5E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1055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05FB3F-C97F-46F2-ACE3-AB321DB8D5E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2063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Brian- present, planting</a:t>
            </a:r>
            <a:r>
              <a:rPr lang="en-US" baseline="0" dirty="0" smtClean="0"/>
              <a:t> a garden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05FB3F-C97F-46F2-ACE3-AB321DB8D5E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2106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Brian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05FB3F-C97F-46F2-ACE3-AB321DB8D5E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8848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Brian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05FB3F-C97F-46F2-ACE3-AB321DB8D5E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1221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05FB3F-C97F-46F2-ACE3-AB321DB8D5E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8741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05FB3F-C97F-46F2-ACE3-AB321DB8D5E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3764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05FB3F-C97F-46F2-ACE3-AB321DB8D5E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3947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Robert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05FB3F-C97F-46F2-ACE3-AB321DB8D5E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2996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Robert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05FB3F-C97F-46F2-ACE3-AB321DB8D5E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041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05FB3F-C97F-46F2-ACE3-AB321DB8D5E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3728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05FB3F-C97F-46F2-ACE3-AB321DB8D5E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14228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05FB3F-C97F-46F2-ACE3-AB321DB8D5E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8573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05FB3F-C97F-46F2-ACE3-AB321DB8D5E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7234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05FB3F-C97F-46F2-ACE3-AB321DB8D5E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3160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05FB3F-C97F-46F2-ACE3-AB321DB8D5E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3854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05FB3F-C97F-46F2-ACE3-AB321DB8D5E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2865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05FB3F-C97F-46F2-ACE3-AB321DB8D5E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9095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05FB3F-C97F-46F2-ACE3-AB321DB8D5E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7713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05FB3F-C97F-46F2-ACE3-AB321DB8D5E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269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8BDBA-7DD3-4287-A69B-10A442CCF8E1}" type="datetimeFigureOut">
              <a:rPr lang="en-US" smtClean="0"/>
              <a:t>1/2/2019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195ED-3E3C-4F92-B806-6C3DFF221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7784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8BDBA-7DD3-4287-A69B-10A442CCF8E1}" type="datetimeFigureOut">
              <a:rPr lang="en-US" smtClean="0"/>
              <a:t>1/2/2019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195ED-3E3C-4F92-B806-6C3DFF221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925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8BDBA-7DD3-4287-A69B-10A442CCF8E1}" type="datetimeFigureOut">
              <a:rPr lang="en-US" smtClean="0"/>
              <a:t>1/2/2019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195ED-3E3C-4F92-B806-6C3DFF221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62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8BDBA-7DD3-4287-A69B-10A442CCF8E1}" type="datetimeFigureOut">
              <a:rPr lang="en-US" smtClean="0"/>
              <a:t>1/2/2019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195ED-3E3C-4F92-B806-6C3DFF221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402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8BDBA-7DD3-4287-A69B-10A442CCF8E1}" type="datetimeFigureOut">
              <a:rPr lang="en-US" smtClean="0"/>
              <a:t>1/2/2019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195ED-3E3C-4F92-B806-6C3DFF221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239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8BDBA-7DD3-4287-A69B-10A442CCF8E1}" type="datetimeFigureOut">
              <a:rPr lang="en-US" smtClean="0"/>
              <a:t>1/2/2019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195ED-3E3C-4F92-B806-6C3DFF221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805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8BDBA-7DD3-4287-A69B-10A442CCF8E1}" type="datetimeFigureOut">
              <a:rPr lang="en-US" smtClean="0"/>
              <a:t>1/2/2019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195ED-3E3C-4F92-B806-6C3DFF221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901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8BDBA-7DD3-4287-A69B-10A442CCF8E1}" type="datetimeFigureOut">
              <a:rPr lang="en-US" smtClean="0"/>
              <a:t>1/2/2019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195ED-3E3C-4F92-B806-6C3DFF221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455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8BDBA-7DD3-4287-A69B-10A442CCF8E1}" type="datetimeFigureOut">
              <a:rPr lang="en-US" smtClean="0"/>
              <a:t>1/2/2019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195ED-3E3C-4F92-B806-6C3DFF221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253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8BDBA-7DD3-4287-A69B-10A442CCF8E1}" type="datetimeFigureOut">
              <a:rPr lang="en-US" smtClean="0"/>
              <a:t>1/2/2019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195ED-3E3C-4F92-B806-6C3DFF221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071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8BDBA-7DD3-4287-A69B-10A442CCF8E1}" type="datetimeFigureOut">
              <a:rPr lang="en-US" smtClean="0"/>
              <a:t>1/2/2019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195ED-3E3C-4F92-B806-6C3DFF221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62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E8BDBA-7DD3-4287-A69B-10A442CCF8E1}" type="datetimeFigureOut">
              <a:rPr lang="en-US" smtClean="0"/>
              <a:t>1/2/2019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195ED-3E3C-4F92-B806-6C3DFF221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727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0.xml"/><Relationship Id="rId4" Type="http://schemas.openxmlformats.org/officeDocument/2006/relationships/image" Target="../media/image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1.xml"/><Relationship Id="rId4" Type="http://schemas.openxmlformats.org/officeDocument/2006/relationships/image" Target="../media/image2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2.xml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image" Target="../media/image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3.xml"/><Relationship Id="rId5" Type="http://schemas.openxmlformats.org/officeDocument/2006/relationships/image" Target="../media/image14.png"/><Relationship Id="rId4" Type="http://schemas.openxmlformats.org/officeDocument/2006/relationships/image" Target="../media/image2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2.jpg"/><Relationship Id="rId9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5.xml"/><Relationship Id="rId5" Type="http://schemas.openxmlformats.org/officeDocument/2006/relationships/image" Target="../media/image21.jpeg"/><Relationship Id="rId4" Type="http://schemas.openxmlformats.org/officeDocument/2006/relationships/image" Target="../media/image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24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6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.jpg"/><Relationship Id="rId9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8.xml"/><Relationship Id="rId4" Type="http://schemas.openxmlformats.org/officeDocument/2006/relationships/image" Target="../media/image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9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0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1.xml"/><Relationship Id="rId5" Type="http://schemas.openxmlformats.org/officeDocument/2006/relationships/image" Target="../media/image34.jpeg"/><Relationship Id="rId4" Type="http://schemas.openxmlformats.org/officeDocument/2006/relationships/image" Target="../media/image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2.xml"/><Relationship Id="rId5" Type="http://schemas.openxmlformats.org/officeDocument/2006/relationships/image" Target="../media/image35.png"/><Relationship Id="rId4" Type="http://schemas.openxmlformats.org/officeDocument/2006/relationships/image" Target="../media/image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2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2.png"/><Relationship Id="rId4" Type="http://schemas.openxmlformats.org/officeDocument/2006/relationships/image" Target="../media/image2.jpg"/><Relationship Id="rId9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5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2.jpg"/><Relationship Id="rId9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50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6.xml"/><Relationship Id="rId6" Type="http://schemas.openxmlformats.org/officeDocument/2006/relationships/image" Target="../media/image49.jpeg"/><Relationship Id="rId5" Type="http://schemas.openxmlformats.org/officeDocument/2006/relationships/image" Target="../media/image48.tmp"/><Relationship Id="rId4" Type="http://schemas.openxmlformats.org/officeDocument/2006/relationships/image" Target="../media/image2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2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8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2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6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5" Type="http://schemas.openxmlformats.org/officeDocument/2006/relationships/image" Target="../media/image8.jpeg"/><Relationship Id="rId4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9.png"/><Relationship Id="rId4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Relationship Id="rId5" Type="http://schemas.openxmlformats.org/officeDocument/2006/relationships/image" Target="../media/image10.jpeg"/><Relationship Id="rId4" Type="http://schemas.openxmlformats.org/officeDocument/2006/relationships/image" Target="../media/image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Relationship Id="rId4" Type="http://schemas.openxmlformats.org/officeDocument/2006/relationships/image" Target="../media/image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80560" y="3882444"/>
            <a:ext cx="11820940" cy="117723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9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What’s “Land Grant” at UTTC?</a:t>
            </a:r>
          </a:p>
          <a:p>
            <a:r>
              <a:rPr lang="en-US" sz="3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history and how we’re making it.</a:t>
            </a:r>
            <a:endParaRPr lang="en-US" sz="37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180560" y="5145171"/>
            <a:ext cx="11820940" cy="1055893"/>
          </a:xfrm>
        </p:spPr>
        <p:txBody>
          <a:bodyPr>
            <a:normAutofit/>
          </a:bodyPr>
          <a:lstStyle/>
          <a:p>
            <a:r>
              <a:rPr lang="en-US" dirty="0" smtClean="0"/>
              <a:t>Brian McGinness, </a:t>
            </a:r>
            <a:r>
              <a:rPr lang="en-US" dirty="0" err="1" smtClean="0"/>
              <a:t>M.Ed</a:t>
            </a:r>
            <a:r>
              <a:rPr lang="en-US" dirty="0" smtClean="0"/>
              <a:t>: Land Grant Director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58144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87400" y="2181225"/>
            <a:ext cx="10515600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2002 First AIHEC Land Grant Vision Statement: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As 1994 Land Grant Institutions in the 21st century, Tribal Colleges and Universities envision the </a:t>
            </a:r>
            <a:r>
              <a:rPr lang="en-US" sz="2600" b="1" dirty="0"/>
              <a:t>revitalization of Tribal homelands and the </a:t>
            </a:r>
            <a:r>
              <a:rPr lang="en-US" sz="2600" b="1" dirty="0" smtClean="0"/>
              <a:t>self-sufficiency </a:t>
            </a:r>
            <a:r>
              <a:rPr lang="en-US" sz="2600" b="1" dirty="0"/>
              <a:t>of America’s Indigenous families, communities, and Tribal Nations</a:t>
            </a:r>
            <a:r>
              <a:rPr lang="en-US" dirty="0"/>
              <a:t>.  </a:t>
            </a:r>
            <a:endParaRPr lang="en-US" dirty="0" smtClean="0"/>
          </a:p>
          <a:p>
            <a:pPr lvl="1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The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1994 TLGCUs seek </a:t>
            </a:r>
            <a:r>
              <a:rPr lang="en-US" sz="2600" b="1" dirty="0"/>
              <a:t>equitable opportunities to collaborate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with institutions and organizations willing to commit to the needs and aspirations of Tribal People</a:t>
            </a:r>
            <a:r>
              <a:rPr lang="en-US" dirty="0"/>
              <a:t>. </a:t>
            </a:r>
            <a:r>
              <a:rPr lang="en-US" dirty="0" smtClean="0"/>
              <a:t></a:t>
            </a:r>
          </a:p>
          <a:p>
            <a:pPr lvl="1"/>
            <a:r>
              <a:rPr lang="en-US" dirty="0" smtClean="0"/>
              <a:t>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Respecting</a:t>
            </a:r>
            <a:r>
              <a:rPr lang="en-US" dirty="0"/>
              <a:t> </a:t>
            </a:r>
            <a:r>
              <a:rPr lang="en-US" sz="2600" b="1" dirty="0"/>
              <a:t>traditional and new bases of knowledge</a:t>
            </a:r>
            <a:r>
              <a:rPr lang="en-US" dirty="0"/>
              <a:t>,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the 1994 TLGCUs seek partnership models</a:t>
            </a:r>
            <a:r>
              <a:rPr lang="en-US" dirty="0"/>
              <a:t> </a:t>
            </a:r>
            <a:r>
              <a:rPr lang="en-US" sz="2600" b="1" dirty="0"/>
              <a:t>embracing the uniqueness</a:t>
            </a:r>
            <a:r>
              <a:rPr lang="en-US" dirty="0"/>
              <a:t>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of TLGCUs and their</a:t>
            </a:r>
            <a:r>
              <a:rPr lang="en-US" dirty="0"/>
              <a:t> </a:t>
            </a:r>
            <a:r>
              <a:rPr lang="en-US" sz="2600" b="1" dirty="0"/>
              <a:t>integrated approaches toward land and human resources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development through research, instruction, community outreach, and advocacy.</a:t>
            </a:r>
            <a:r>
              <a:rPr lang="en-US" dirty="0"/>
              <a:t> </a:t>
            </a:r>
            <a:r>
              <a:rPr lang="en-US" dirty="0" smtClean="0"/>
              <a:t></a:t>
            </a:r>
          </a:p>
          <a:p>
            <a:pPr lvl="1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The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ultimate goal of the 1994 TLGCUs is to ensure the </a:t>
            </a:r>
            <a:r>
              <a:rPr lang="en-US" sz="2600" b="1" dirty="0"/>
              <a:t>cultural, physical, economic, education, and spiritual well-being of past, present, and future generations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of the America’s Indigenous people</a:t>
            </a:r>
            <a:r>
              <a:rPr lang="en-US" dirty="0"/>
              <a:t>. 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361440" y="1320800"/>
            <a:ext cx="8575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Part </a:t>
            </a:r>
            <a:r>
              <a:rPr lang="en-US" sz="3600" dirty="0" smtClean="0"/>
              <a:t>2: </a:t>
            </a:r>
            <a:r>
              <a:rPr lang="en-US" sz="3600" dirty="0"/>
              <a:t>A bit of history…</a:t>
            </a:r>
          </a:p>
        </p:txBody>
      </p:sp>
    </p:spTree>
    <p:extLst>
      <p:ext uri="{BB962C8B-B14F-4D97-AF65-F5344CB8AC3E}">
        <p14:creationId xmlns:p14="http://schemas.microsoft.com/office/powerpoint/2010/main" val="7829118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747520"/>
            <a:ext cx="10515600" cy="442944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Holism</a:t>
            </a:r>
            <a:r>
              <a:rPr lang="en-US" dirty="0"/>
              <a:t>: 1994 programs use integrated, multi-disciplinary and </a:t>
            </a:r>
            <a:r>
              <a:rPr lang="en-US" dirty="0" smtClean="0"/>
              <a:t>team-orientated approaches</a:t>
            </a:r>
          </a:p>
          <a:p>
            <a:r>
              <a:rPr lang="en-US" dirty="0" smtClean="0"/>
              <a:t>Sacredness </a:t>
            </a:r>
            <a:r>
              <a:rPr lang="en-US" dirty="0"/>
              <a:t>of land and food: 1994 programs emphasize environmental stewardship and </a:t>
            </a:r>
            <a:r>
              <a:rPr lang="en-US" dirty="0" smtClean="0"/>
              <a:t>sustainability</a:t>
            </a:r>
          </a:p>
          <a:p>
            <a:r>
              <a:rPr lang="en-US" dirty="0" smtClean="0"/>
              <a:t>Cultural </a:t>
            </a:r>
            <a:r>
              <a:rPr lang="en-US" dirty="0"/>
              <a:t>identity: 1994 programs promote understanding and respect of cultural differences and </a:t>
            </a:r>
            <a:r>
              <a:rPr lang="en-US" dirty="0" smtClean="0"/>
              <a:t>strengths</a:t>
            </a:r>
          </a:p>
          <a:p>
            <a:r>
              <a:rPr lang="en-US" dirty="0" smtClean="0"/>
              <a:t>Cultural </a:t>
            </a:r>
            <a:r>
              <a:rPr lang="en-US" dirty="0"/>
              <a:t>viability: 1994 programs seek problem-orientated solutions with direct benefits to their people. 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361440" y="1320800"/>
            <a:ext cx="8575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Part </a:t>
            </a:r>
            <a:r>
              <a:rPr lang="en-US" sz="3600" dirty="0" smtClean="0"/>
              <a:t>2: </a:t>
            </a:r>
            <a:r>
              <a:rPr lang="en-US" sz="3600" dirty="0"/>
              <a:t>A bit of history…</a:t>
            </a:r>
          </a:p>
        </p:txBody>
      </p:sp>
    </p:spTree>
    <p:extLst>
      <p:ext uri="{BB962C8B-B14F-4D97-AF65-F5344CB8AC3E}">
        <p14:creationId xmlns:p14="http://schemas.microsoft.com/office/powerpoint/2010/main" val="40423074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0186" y="4164007"/>
            <a:ext cx="3572587" cy="25349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11227" y="4165409"/>
            <a:ext cx="3744439" cy="2533582"/>
          </a:xfrm>
          <a:prstGeom prst="rect">
            <a:avLst/>
          </a:prstGeom>
        </p:spPr>
      </p:pic>
      <p:pic>
        <p:nvPicPr>
          <p:cNvPr id="18" name="Content Placeholder 17"/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2334410" y="953076"/>
            <a:ext cx="7348749" cy="242998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4873" y="4165409"/>
            <a:ext cx="3471475" cy="25349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21264" y="3383063"/>
            <a:ext cx="8575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Part 3: What UTTC Land Grant Is Doing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9928517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07720" y="1459865"/>
            <a:ext cx="10515600" cy="269557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Holism, sacredness of land and food, cultural identity, and cultural viability are guiding our UTTC Land Grant Mission</a:t>
            </a:r>
          </a:p>
          <a:p>
            <a:r>
              <a:rPr lang="en-US" dirty="0" smtClean="0"/>
              <a:t>Education, Research and Extension</a:t>
            </a:r>
          </a:p>
          <a:p>
            <a:r>
              <a:rPr lang="en-US" dirty="0" smtClean="0"/>
              <a:t>Culinary, Nutrition and Agriculture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361440" y="1320800"/>
            <a:ext cx="8575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Part 3: What UTTC Land Grant Is Doing</a:t>
            </a:r>
            <a:endParaRPr lang="en-US" sz="3600" dirty="0"/>
          </a:p>
        </p:txBody>
      </p:sp>
      <p:pic>
        <p:nvPicPr>
          <p:cNvPr id="4" name="Content Placeholder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720" y="3841885"/>
            <a:ext cx="9999702" cy="2177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9130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890406" y="856687"/>
            <a:ext cx="10463394" cy="33079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0184" y="4361272"/>
            <a:ext cx="1988440" cy="23452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44982" y="4365176"/>
            <a:ext cx="1815743" cy="23413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/>
          <a:srcRect l="41831"/>
          <a:stretch/>
        </p:blipFill>
        <p:spPr>
          <a:xfrm>
            <a:off x="690281" y="4361272"/>
            <a:ext cx="2122718" cy="234525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66535" y="4361272"/>
            <a:ext cx="2237291" cy="234525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87082" y="4369080"/>
            <a:ext cx="1993929" cy="2346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8348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716" y="1304925"/>
            <a:ext cx="6548967" cy="4351338"/>
          </a:xfrm>
        </p:spPr>
      </p:pic>
    </p:spTree>
    <p:extLst>
      <p:ext uri="{BB962C8B-B14F-4D97-AF65-F5344CB8AC3E}">
        <p14:creationId xmlns:p14="http://schemas.microsoft.com/office/powerpoint/2010/main" val="27517287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0" t="7858" r="8196"/>
          <a:stretch/>
        </p:blipFill>
        <p:spPr>
          <a:xfrm>
            <a:off x="108365" y="3840481"/>
            <a:ext cx="3377831" cy="28477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11" b="13276"/>
          <a:stretch/>
        </p:blipFill>
        <p:spPr>
          <a:xfrm>
            <a:off x="3877245" y="3840481"/>
            <a:ext cx="5179818" cy="28477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31" t="19145" r="41862"/>
          <a:stretch/>
        </p:blipFill>
        <p:spPr>
          <a:xfrm>
            <a:off x="9677363" y="3840481"/>
            <a:ext cx="2161180" cy="2847738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490345"/>
            <a:ext cx="10515600" cy="4351338"/>
          </a:xfrm>
        </p:spPr>
        <p:txBody>
          <a:bodyPr>
            <a:normAutofit/>
          </a:bodyPr>
          <a:lstStyle/>
          <a:p>
            <a:r>
              <a:rPr lang="en-US" sz="2000" dirty="0" smtClean="0"/>
              <a:t>Culinary Arts and Nutrition Academic  Program</a:t>
            </a:r>
          </a:p>
          <a:p>
            <a:r>
              <a:rPr lang="en-US" sz="2000" dirty="0" smtClean="0"/>
              <a:t>Nutrition counseling, Food handler safety and </a:t>
            </a:r>
            <a:r>
              <a:rPr lang="en-US" sz="2000" dirty="0" err="1" smtClean="0"/>
              <a:t>ServSafe</a:t>
            </a:r>
            <a:r>
              <a:rPr lang="en-US" sz="2000" dirty="0" smtClean="0"/>
              <a:t> training, FDPIR, </a:t>
            </a:r>
            <a:r>
              <a:rPr lang="en-US" sz="2000" dirty="0" err="1" smtClean="0"/>
              <a:t>BisMarket</a:t>
            </a:r>
            <a:r>
              <a:rPr lang="en-US" sz="2000" dirty="0" smtClean="0"/>
              <a:t>/Winter Market, Health and Wellness promotion and worksite wellness, Healthy Campus Community/Partnership for a Healthier America, TJES and Pre-school outreach</a:t>
            </a:r>
          </a:p>
          <a:p>
            <a:r>
              <a:rPr lang="en-US" sz="2000" dirty="0" smtClean="0"/>
              <a:t>Campus gardens and distribution, aquaponics, Tree-Campus USA, youth orchard</a:t>
            </a:r>
          </a:p>
          <a:p>
            <a:r>
              <a:rPr lang="en-US" sz="2000" dirty="0" smtClean="0"/>
              <a:t>Grant funded: Endowment, Extension, Equity, Research, Beginning Farmer and Rancher, </a:t>
            </a:r>
            <a:r>
              <a:rPr lang="en-US" sz="2000" dirty="0" err="1" smtClean="0"/>
              <a:t>Keepseagle</a:t>
            </a:r>
            <a:r>
              <a:rPr lang="en-US" sz="2000" dirty="0" smtClean="0"/>
              <a:t>, AIHEC, ND Forestry, FNS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1330960" y="955040"/>
            <a:ext cx="8575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Part 3: What UTTC Land Grant Is Doing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4128130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7149353" y="3210484"/>
            <a:ext cx="4612341" cy="31430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2500" t="50295" r="15589" b="6585"/>
          <a:stretch/>
        </p:blipFill>
        <p:spPr>
          <a:xfrm>
            <a:off x="257026" y="872196"/>
            <a:ext cx="4035576" cy="15866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7026" y="4612055"/>
            <a:ext cx="6744410" cy="17414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39999" y="872197"/>
            <a:ext cx="7121695" cy="158669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1458" y="2712983"/>
            <a:ext cx="6550263" cy="164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6670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747520"/>
            <a:ext cx="10515600" cy="4429443"/>
          </a:xfrm>
        </p:spPr>
        <p:txBody>
          <a:bodyPr>
            <a:normAutofit/>
          </a:bodyPr>
          <a:lstStyle/>
          <a:p>
            <a:r>
              <a:rPr lang="en-US" dirty="0" smtClean="0"/>
              <a:t>Community Food Systems Academic Program</a:t>
            </a:r>
          </a:p>
          <a:p>
            <a:pPr lvl="1"/>
            <a:r>
              <a:rPr lang="en-US" dirty="0" smtClean="0"/>
              <a:t>Technical growing skills</a:t>
            </a:r>
          </a:p>
          <a:p>
            <a:pPr lvl="1"/>
            <a:r>
              <a:rPr lang="en-US" dirty="0" smtClean="0"/>
              <a:t>Campus community lab/interdisciplinary</a:t>
            </a: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 smtClean="0"/>
              <a:t>Why “community food systems”</a:t>
            </a:r>
          </a:p>
          <a:p>
            <a:pPr lvl="1"/>
            <a:r>
              <a:rPr lang="en-US" dirty="0" smtClean="0"/>
              <a:t>The act, the experience of getting food is fundamental to being human</a:t>
            </a:r>
          </a:p>
          <a:p>
            <a:pPr lvl="1"/>
            <a:r>
              <a:rPr lang="en-US" dirty="0" smtClean="0"/>
              <a:t>Nourishment in mind, body and spirit</a:t>
            </a:r>
          </a:p>
          <a:p>
            <a:pPr lvl="1"/>
            <a:r>
              <a:rPr lang="en-US" dirty="0" smtClean="0"/>
              <a:t>Community engagement is the crux of the program</a:t>
            </a:r>
          </a:p>
          <a:p>
            <a:endParaRPr lang="en-US" dirty="0"/>
          </a:p>
          <a:p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361440" y="1056640"/>
            <a:ext cx="9011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Part 3: What UTTC Land Grant Is </a:t>
            </a:r>
            <a:r>
              <a:rPr lang="en-US" sz="3600" dirty="0" smtClean="0"/>
              <a:t>Doing in 2019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5498123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027" y="1859622"/>
            <a:ext cx="4667892" cy="3500919"/>
          </a:xfrm>
          <a:prstGeom prst="rect">
            <a:avLst/>
          </a:prstGeom>
          <a:ln w="127000" cap="sq">
            <a:noFill/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930" y="1412410"/>
            <a:ext cx="3296506" cy="4395342"/>
          </a:xfrm>
          <a:prstGeom prst="rect">
            <a:avLst/>
          </a:prstGeom>
          <a:ln w="127000" cap="sq">
            <a:noFill/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664413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8308" y="0"/>
            <a:ext cx="5879638" cy="397831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5809" y="920770"/>
            <a:ext cx="11856028" cy="634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/>
              <a:t>Corn Thumbprint </a:t>
            </a:r>
            <a:r>
              <a:rPr lang="en-US" sz="2800" u="sng" dirty="0" smtClean="0"/>
              <a:t>Cookies</a:t>
            </a:r>
            <a:endParaRPr lang="en-US" sz="2800" dirty="0"/>
          </a:p>
          <a:p>
            <a:r>
              <a:rPr lang="en-US" b="1" i="1" dirty="0" smtClean="0"/>
              <a:t>Made from our own UTTC corn!</a:t>
            </a:r>
          </a:p>
          <a:p>
            <a:r>
              <a:rPr lang="en-US" dirty="0" smtClean="0"/>
              <a:t>Makes </a:t>
            </a:r>
            <a:r>
              <a:rPr lang="en-US" dirty="0"/>
              <a:t>11 cookies</a:t>
            </a:r>
            <a:r>
              <a:rPr lang="en-US" dirty="0" smtClean="0"/>
              <a:t>.</a:t>
            </a:r>
            <a:endParaRPr lang="en-US" dirty="0"/>
          </a:p>
          <a:p>
            <a:r>
              <a:rPr lang="en-US" dirty="0"/>
              <a:t>- 1/3 cup (50g) fine cornmeal</a:t>
            </a:r>
          </a:p>
          <a:p>
            <a:r>
              <a:rPr lang="en-US" dirty="0"/>
              <a:t>- ½ cup (120g) sunflower seeds, unsalted</a:t>
            </a:r>
          </a:p>
          <a:p>
            <a:r>
              <a:rPr lang="en-US" dirty="0"/>
              <a:t>-3 tablespoons maple syrup</a:t>
            </a:r>
            <a:endParaRPr lang="en-US" u="sng" dirty="0"/>
          </a:p>
          <a:p>
            <a:r>
              <a:rPr lang="en-US" u="sng" dirty="0"/>
              <a:t>-¼ teaspoon sea salt</a:t>
            </a:r>
          </a:p>
          <a:p>
            <a:r>
              <a:rPr lang="en-US" dirty="0"/>
              <a:t>-1 ½ tablespoons warm water</a:t>
            </a:r>
          </a:p>
          <a:p>
            <a:r>
              <a:rPr lang="en-US" dirty="0"/>
              <a:t>-2 tablespoons of jam</a:t>
            </a:r>
          </a:p>
          <a:p>
            <a:r>
              <a:rPr lang="en-US" dirty="0"/>
              <a:t> </a:t>
            </a:r>
          </a:p>
          <a:p>
            <a:pPr lvl="0"/>
            <a:r>
              <a:rPr lang="en-US" dirty="0"/>
              <a:t>Preheat oven to 350⁰F.</a:t>
            </a:r>
          </a:p>
          <a:p>
            <a:pPr lvl="0"/>
            <a:r>
              <a:rPr lang="en-US" dirty="0"/>
              <a:t>Toast cornmeal in a dry skillet until fragrant. Place in a bowl and set aside.</a:t>
            </a:r>
          </a:p>
          <a:p>
            <a:pPr lvl="0"/>
            <a:r>
              <a:rPr lang="en-US" dirty="0"/>
              <a:t>Toast sunflower seeds in the same manner. </a:t>
            </a:r>
          </a:p>
          <a:p>
            <a:pPr lvl="0"/>
            <a:r>
              <a:rPr lang="en-US" dirty="0"/>
              <a:t>Blend sunflower seeds, maple syrup, and sea salt in a food processor until it is the consistency of peanut butter. Add warm water and give it a final blend. </a:t>
            </a:r>
          </a:p>
          <a:p>
            <a:pPr lvl="0"/>
            <a:r>
              <a:rPr lang="en-US" dirty="0"/>
              <a:t>Combine sunflower seed mixture with cornmeal in a bowl.</a:t>
            </a:r>
          </a:p>
          <a:p>
            <a:pPr lvl="0"/>
            <a:r>
              <a:rPr lang="en-US" dirty="0"/>
              <a:t>Scoop a tablespoon of the dough, roll it into a ball, and place it on a parchment lined sheet tray. Slightly flatten the cookie with your palm. Finish forming the cookie by making a well in the middle with your finger or the end of a cooking utensil. Repeat with the remaining dough. </a:t>
            </a:r>
          </a:p>
          <a:p>
            <a:pPr lvl="0"/>
            <a:r>
              <a:rPr lang="en-US" dirty="0"/>
              <a:t>If your jam is a bit runny, reduce it on the stove in a sauté pan. Using a spoon, fill the wells of the cookies with the jam.</a:t>
            </a:r>
          </a:p>
          <a:p>
            <a:pPr lvl="0"/>
            <a:r>
              <a:rPr lang="en-US" dirty="0"/>
              <a:t>Bake for 10 minutes, or until slightly browned. Let cool and serve.  </a:t>
            </a:r>
          </a:p>
          <a:p>
            <a:r>
              <a:rPr lang="en-US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3704288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110" y="1561673"/>
            <a:ext cx="4808306" cy="36062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713" y="1137865"/>
            <a:ext cx="3340385" cy="44538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542574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441" y="1343025"/>
            <a:ext cx="6375918" cy="4351338"/>
          </a:xfrm>
        </p:spPr>
      </p:pic>
    </p:spTree>
    <p:extLst>
      <p:ext uri="{BB962C8B-B14F-4D97-AF65-F5344CB8AC3E}">
        <p14:creationId xmlns:p14="http://schemas.microsoft.com/office/powerpoint/2010/main" val="31291691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747520"/>
            <a:ext cx="10515600" cy="442944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Greenhouses </a:t>
            </a:r>
          </a:p>
          <a:p>
            <a:r>
              <a:rPr lang="en-US" dirty="0" smtClean="0"/>
              <a:t>CSA </a:t>
            </a:r>
          </a:p>
          <a:p>
            <a:r>
              <a:rPr lang="en-US" dirty="0" smtClean="0"/>
              <a:t>Workshops </a:t>
            </a:r>
          </a:p>
          <a:p>
            <a:r>
              <a:rPr lang="en-US" dirty="0" smtClean="0"/>
              <a:t>Farm-To-Table</a:t>
            </a:r>
          </a:p>
          <a:p>
            <a:pPr lvl="1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361440" y="1056640"/>
            <a:ext cx="9011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Part 3: What UTTC Land Grant Is </a:t>
            </a:r>
            <a:r>
              <a:rPr lang="en-US" sz="3600" dirty="0" smtClean="0"/>
              <a:t>Doing in 2019</a:t>
            </a:r>
            <a:endParaRPr lang="en-US" sz="3600" dirty="0"/>
          </a:p>
        </p:txBody>
      </p:sp>
      <p:pic>
        <p:nvPicPr>
          <p:cNvPr id="4" name="Content Placeholder 12"/>
          <p:cNvPicPr>
            <a:picLocks noChangeAspect="1"/>
          </p:cNvPicPr>
          <p:nvPr/>
        </p:nvPicPr>
        <p:blipFill rotWithShape="1">
          <a:blip r:embed="rId5"/>
          <a:srcRect l="14296" r="12905" b="25141"/>
          <a:stretch/>
        </p:blipFill>
        <p:spPr>
          <a:xfrm>
            <a:off x="3920706" y="1862027"/>
            <a:ext cx="5568733" cy="4296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8815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747520"/>
            <a:ext cx="10515600" cy="442944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Invitation to see our engagement outreach as an opportunity to expand, to improve the health of our mind, body and spirit, and to deepen our sense of community.</a:t>
            </a:r>
          </a:p>
          <a:p>
            <a:pPr marL="0" indent="0"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361440" y="1056640"/>
            <a:ext cx="9011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Part 3: What UTTC Land Grant Is </a:t>
            </a:r>
            <a:r>
              <a:rPr lang="en-US" sz="3600" dirty="0" smtClean="0"/>
              <a:t>Doing in 2019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912" y="3676623"/>
            <a:ext cx="4784912" cy="2687178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6"/>
          <a:srcRect l="15493" r="19415" b="13901"/>
          <a:stretch/>
        </p:blipFill>
        <p:spPr>
          <a:xfrm>
            <a:off x="6096000" y="3829267"/>
            <a:ext cx="4312702" cy="2347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8448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2359" t="24230" r="21984" b="-406"/>
          <a:stretch/>
        </p:blipFill>
        <p:spPr>
          <a:xfrm rot="5400000">
            <a:off x="9052591" y="3729003"/>
            <a:ext cx="2858944" cy="21603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t="11121"/>
          <a:stretch/>
        </p:blipFill>
        <p:spPr>
          <a:xfrm>
            <a:off x="4370432" y="3882462"/>
            <a:ext cx="4717337" cy="2356177"/>
          </a:xfrm>
          <a:prstGeom prst="rect">
            <a:avLst/>
          </a:prstGeom>
        </p:spPr>
      </p:pic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 rotWithShape="1">
          <a:blip r:embed="rId7"/>
          <a:srcRect l="14296" r="12905" b="25141"/>
          <a:stretch/>
        </p:blipFill>
        <p:spPr>
          <a:xfrm>
            <a:off x="385027" y="846027"/>
            <a:ext cx="3747702" cy="28911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40060" y="851652"/>
            <a:ext cx="4130332" cy="231851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96520" y="365125"/>
            <a:ext cx="2171085" cy="251593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/>
          <a:srcRect l="4254" t="6855" r="25426"/>
          <a:stretch/>
        </p:blipFill>
        <p:spPr>
          <a:xfrm>
            <a:off x="385027" y="4271891"/>
            <a:ext cx="3671275" cy="1966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3912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9560859" y="202863"/>
            <a:ext cx="1792941" cy="31893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065" y="3288287"/>
            <a:ext cx="4425057" cy="29173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065" y="874854"/>
            <a:ext cx="3998259" cy="22458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96261" y="793931"/>
            <a:ext cx="3821661" cy="24076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80080" y="3582834"/>
            <a:ext cx="5473720" cy="2622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1932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670" y="1188072"/>
            <a:ext cx="4053930" cy="4988891"/>
          </a:xfr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989" y="1273996"/>
            <a:ext cx="3841686" cy="25634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30" r="32869" b="6388"/>
          <a:stretch/>
        </p:blipFill>
        <p:spPr>
          <a:xfrm rot="5400000">
            <a:off x="8448282" y="2901855"/>
            <a:ext cx="2702104" cy="384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8908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25" y="1260797"/>
            <a:ext cx="5152908" cy="3236618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582" y="2656739"/>
            <a:ext cx="5558118" cy="368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8082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0"/>
          <a:stretch/>
        </p:blipFill>
        <p:spPr>
          <a:xfrm flipH="1">
            <a:off x="762000" y="2600447"/>
            <a:ext cx="4635500" cy="3934505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5" r="2924"/>
          <a:stretch/>
        </p:blipFill>
        <p:spPr>
          <a:xfrm>
            <a:off x="5651501" y="960561"/>
            <a:ext cx="5461000" cy="3965575"/>
          </a:xfrm>
        </p:spPr>
      </p:pic>
    </p:spTree>
    <p:extLst>
      <p:ext uri="{BB962C8B-B14F-4D97-AF65-F5344CB8AC3E}">
        <p14:creationId xmlns:p14="http://schemas.microsoft.com/office/powerpoint/2010/main" val="33515639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5400" b="1" i="1" dirty="0"/>
              <a:t>Thank You</a:t>
            </a:r>
            <a:r>
              <a:rPr lang="en-US" sz="5400" b="1" i="1" dirty="0" smtClean="0"/>
              <a:t>!</a:t>
            </a:r>
            <a:br>
              <a:rPr lang="en-US" sz="5400" b="1" i="1" dirty="0" smtClean="0"/>
            </a:br>
            <a:r>
              <a:rPr lang="en-US" sz="5400" b="1" i="1" smtClean="0"/>
              <a:t>Questions?</a:t>
            </a:r>
            <a:endParaRPr lang="en-US" sz="5400" b="1" i="1" dirty="0"/>
          </a:p>
        </p:txBody>
      </p:sp>
    </p:spTree>
    <p:extLst>
      <p:ext uri="{BB962C8B-B14F-4D97-AF65-F5344CB8AC3E}">
        <p14:creationId xmlns:p14="http://schemas.microsoft.com/office/powerpoint/2010/main" val="18058524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80560" y="3882444"/>
            <a:ext cx="11820940" cy="117723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9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What’s “Land Grant” at UTTC?</a:t>
            </a:r>
          </a:p>
          <a:p>
            <a:r>
              <a:rPr lang="en-US" sz="3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history and how we’re making it.</a:t>
            </a:r>
            <a:endParaRPr lang="en-US" sz="37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180560" y="5145171"/>
            <a:ext cx="11820940" cy="1055893"/>
          </a:xfrm>
        </p:spPr>
        <p:txBody>
          <a:bodyPr>
            <a:normAutofit/>
          </a:bodyPr>
          <a:lstStyle/>
          <a:p>
            <a:r>
              <a:rPr lang="en-US" dirty="0" smtClean="0"/>
              <a:t>Brian McGinness, </a:t>
            </a:r>
            <a:r>
              <a:rPr lang="en-US" dirty="0" err="1" smtClean="0"/>
              <a:t>M.Ed</a:t>
            </a:r>
            <a:r>
              <a:rPr lang="en-US" dirty="0" smtClean="0"/>
              <a:t>: Land Grant Director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16212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956" r="16293" b="14840"/>
          <a:stretch/>
        </p:blipFill>
        <p:spPr>
          <a:xfrm>
            <a:off x="171591" y="841277"/>
            <a:ext cx="6167554" cy="226807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7" t="26798" r="25781" b="33856"/>
          <a:stretch/>
        </p:blipFill>
        <p:spPr>
          <a:xfrm>
            <a:off x="171591" y="3684504"/>
            <a:ext cx="5499265" cy="24742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71" t="12294" r="1912" b="33756"/>
          <a:stretch/>
        </p:blipFill>
        <p:spPr>
          <a:xfrm>
            <a:off x="6093442" y="3307976"/>
            <a:ext cx="5597533" cy="28507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3" t="5008" r="5147"/>
          <a:stretch/>
        </p:blipFill>
        <p:spPr>
          <a:xfrm>
            <a:off x="7347857" y="442337"/>
            <a:ext cx="3101322" cy="266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0891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26440" y="1927225"/>
            <a:ext cx="10515600" cy="4351338"/>
          </a:xfrm>
        </p:spPr>
        <p:txBody>
          <a:bodyPr/>
          <a:lstStyle/>
          <a:p>
            <a:r>
              <a:rPr lang="en-US" dirty="0" smtClean="0"/>
              <a:t>Introduce myself and the Land Grant team</a:t>
            </a:r>
          </a:p>
          <a:p>
            <a:r>
              <a:rPr lang="en-US" dirty="0" smtClean="0"/>
              <a:t>Explain what “Land Grant” is</a:t>
            </a:r>
          </a:p>
          <a:p>
            <a:r>
              <a:rPr lang="en-US" dirty="0" smtClean="0"/>
              <a:t>To share with you what we’re doing </a:t>
            </a:r>
          </a:p>
          <a:p>
            <a:r>
              <a:rPr lang="en-US" dirty="0" smtClean="0"/>
              <a:t>To invite you to participate</a:t>
            </a:r>
          </a:p>
          <a:p>
            <a:pPr marL="457200" lvl="1" indent="0">
              <a:buNone/>
            </a:pPr>
            <a:endParaRPr lang="en-US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1361440" y="1320800"/>
            <a:ext cx="8575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Why I’m Presenting To You Today</a:t>
            </a:r>
            <a:endParaRPr lang="en-US" sz="3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318" y="2444460"/>
            <a:ext cx="5316682" cy="398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2498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26440" y="1927225"/>
            <a:ext cx="10515600" cy="4351338"/>
          </a:xfrm>
        </p:spPr>
        <p:txBody>
          <a:bodyPr/>
          <a:lstStyle/>
          <a:p>
            <a:r>
              <a:rPr lang="en-US" dirty="0" smtClean="0"/>
              <a:t>25th Anniversary of the 1994 Land Grant for Tribal Colleges.</a:t>
            </a:r>
          </a:p>
          <a:p>
            <a:r>
              <a:rPr lang="en-US" dirty="0" smtClean="0"/>
              <a:t>157 years for the Morrill Act of 1862.</a:t>
            </a:r>
          </a:p>
          <a:p>
            <a:r>
              <a:rPr lang="en-US" dirty="0" smtClean="0"/>
              <a:t>Established a system to “promote liberal and practical </a:t>
            </a:r>
            <a:r>
              <a:rPr lang="en-US" b="1" i="1" dirty="0" smtClean="0"/>
              <a:t>education</a:t>
            </a:r>
            <a:r>
              <a:rPr lang="en-US" dirty="0" smtClean="0"/>
              <a:t> of the industrial classes… for the benefit of agriculture and mechanical arts”.</a:t>
            </a:r>
          </a:p>
          <a:p>
            <a:pPr marL="457200" lvl="1" indent="0">
              <a:buNone/>
            </a:pPr>
            <a:endParaRPr lang="en-US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1361440" y="1320800"/>
            <a:ext cx="8575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Part 2: A bit of history…</a:t>
            </a:r>
            <a:endParaRPr lang="en-US" sz="3600" dirty="0"/>
          </a:p>
        </p:txBody>
      </p:sp>
      <p:pic>
        <p:nvPicPr>
          <p:cNvPr id="2050" name="Picture 2" descr="https://portalcentral.aihec.org/Falcon/PublishingImages/FALCON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335" y="4259262"/>
            <a:ext cx="2381250" cy="201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74549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2038985"/>
            <a:ext cx="6771640" cy="4351338"/>
          </a:xfrm>
        </p:spPr>
        <p:txBody>
          <a:bodyPr>
            <a:normAutofit/>
          </a:bodyPr>
          <a:lstStyle/>
          <a:p>
            <a:r>
              <a:rPr lang="en-US" dirty="0" smtClean="0"/>
              <a:t>Historical context of the Morrill Act of 1862:</a:t>
            </a:r>
          </a:p>
          <a:p>
            <a:pPr lvl="1"/>
            <a:r>
              <a:rPr lang="en-US" dirty="0"/>
              <a:t>Civil </a:t>
            </a:r>
            <a:r>
              <a:rPr lang="en-US" dirty="0" smtClean="0"/>
              <a:t>War, Abraham Lincoln </a:t>
            </a:r>
          </a:p>
          <a:p>
            <a:pPr lvl="1"/>
            <a:r>
              <a:rPr lang="en-US" dirty="0" smtClean="0"/>
              <a:t>Transcontinental </a:t>
            </a:r>
            <a:r>
              <a:rPr lang="en-US" dirty="0"/>
              <a:t>Railroad one day </a:t>
            </a:r>
            <a:r>
              <a:rPr lang="en-US" dirty="0" smtClean="0"/>
              <a:t>before </a:t>
            </a:r>
          </a:p>
          <a:p>
            <a:pPr lvl="1"/>
            <a:r>
              <a:rPr lang="en-US" dirty="0" smtClean="0"/>
              <a:t>Homestead </a:t>
            </a:r>
            <a:r>
              <a:rPr lang="en-US" dirty="0"/>
              <a:t>Act two months </a:t>
            </a:r>
            <a:r>
              <a:rPr lang="en-US" dirty="0" smtClean="0"/>
              <a:t>prior </a:t>
            </a:r>
          </a:p>
          <a:p>
            <a:pPr lvl="1"/>
            <a:r>
              <a:rPr lang="en-US" dirty="0" smtClean="0"/>
              <a:t>“Dakota </a:t>
            </a:r>
            <a:r>
              <a:rPr lang="en-US" dirty="0"/>
              <a:t>War” and the inclusion of military tactics in the Act. </a:t>
            </a:r>
            <a:r>
              <a:rPr lang="en-US" dirty="0" smtClean="0"/>
              <a:t>(Stoney Lake)</a:t>
            </a:r>
          </a:p>
          <a:p>
            <a:pPr lvl="1"/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361440" y="1320800"/>
            <a:ext cx="8575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Part 2</a:t>
            </a:r>
            <a:r>
              <a:rPr lang="en-US" sz="3600" dirty="0" smtClean="0"/>
              <a:t>: A bit of history…</a:t>
            </a:r>
            <a:endParaRPr lang="en-US" sz="3600" dirty="0"/>
          </a:p>
        </p:txBody>
      </p:sp>
      <p:pic>
        <p:nvPicPr>
          <p:cNvPr id="1028" name="Picture 4" descr="https://upload.wikimedia.org/wikipedia/commons/thumb/0/0f/Harper%27s_Weekly%2C_Sept_12%2C_1863.jpg/300px-Harper%27s_Weekly%2C_Sept_12%2C_186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376" y="2438401"/>
            <a:ext cx="4972424" cy="422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7792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2049145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1887 Hatch Act establishes </a:t>
            </a:r>
            <a:r>
              <a:rPr lang="en-US" b="1" i="1" dirty="0" smtClean="0"/>
              <a:t>research</a:t>
            </a:r>
            <a:r>
              <a:rPr lang="en-US" dirty="0" smtClean="0"/>
              <a:t> component of Land Grant colleges</a:t>
            </a:r>
          </a:p>
          <a:p>
            <a:r>
              <a:rPr lang="en-US" dirty="0" smtClean="0"/>
              <a:t>1890 </a:t>
            </a:r>
            <a:r>
              <a:rPr lang="en-US" dirty="0"/>
              <a:t>Land </a:t>
            </a:r>
            <a:r>
              <a:rPr lang="en-US" dirty="0" smtClean="0"/>
              <a:t>Grant to accommodate/address segregation</a:t>
            </a:r>
          </a:p>
          <a:p>
            <a:r>
              <a:rPr lang="en-US" dirty="0" smtClean="0"/>
              <a:t>1914 Smith-Lever Act established </a:t>
            </a:r>
            <a:r>
              <a:rPr lang="en-US" b="1" i="1" dirty="0" smtClean="0"/>
              <a:t>extension</a:t>
            </a:r>
            <a:r>
              <a:rPr lang="en-US" dirty="0" smtClean="0"/>
              <a:t> component of land grant mission</a:t>
            </a:r>
          </a:p>
          <a:p>
            <a:r>
              <a:rPr lang="en-US" dirty="0" smtClean="0"/>
              <a:t>1960’s, 1970’s and 1980’s “Insular Land Grant Colleges” (Guam, Puerto Rico, Washington, D.C., etc.)--- based on not being served by the Land Grant system</a:t>
            </a:r>
          </a:p>
          <a:p>
            <a:r>
              <a:rPr lang="en-US" dirty="0" smtClean="0"/>
              <a:t>1994 AIHEC successfully lobbies for Land Grant status for tribal colleges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361440" y="1320800"/>
            <a:ext cx="8575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Part </a:t>
            </a:r>
            <a:r>
              <a:rPr lang="en-US" sz="3600" dirty="0" smtClean="0"/>
              <a:t>2: A bit of history…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7582148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00760" y="2414905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 smtClean="0"/>
              <a:t>1994 AIHEC successfully lobbies for Land Grant status for </a:t>
            </a:r>
            <a:r>
              <a:rPr lang="en-US" dirty="0"/>
              <a:t>tribal colleges: Equity in Educational Land-Grant Status Act of </a:t>
            </a:r>
            <a:r>
              <a:rPr lang="en-US" dirty="0" smtClean="0"/>
              <a:t>1994</a:t>
            </a:r>
          </a:p>
          <a:p>
            <a:r>
              <a:rPr lang="en-US" dirty="0" smtClean="0"/>
              <a:t>1996 Endowment Fund established in lieu of land</a:t>
            </a:r>
          </a:p>
          <a:p>
            <a:r>
              <a:rPr lang="en-US" dirty="0" smtClean="0"/>
              <a:t>1996 Equity in Education grant to support instructional activities</a:t>
            </a:r>
          </a:p>
          <a:p>
            <a:r>
              <a:rPr lang="en-US" dirty="0" smtClean="0"/>
              <a:t>1997 Extension Grant to support community outreach</a:t>
            </a:r>
          </a:p>
          <a:p>
            <a:r>
              <a:rPr lang="en-US" dirty="0" smtClean="0"/>
              <a:t>2000 Research grant program established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361440" y="1320800"/>
            <a:ext cx="8575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Part </a:t>
            </a:r>
            <a:r>
              <a:rPr lang="en-US" sz="3600" dirty="0" smtClean="0"/>
              <a:t>2: A bit of history…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4239208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2468</TotalTime>
  <Words>878</Words>
  <Application>Microsoft Office PowerPoint</Application>
  <PresentationFormat>Widescreen</PresentationFormat>
  <Paragraphs>146</Paragraphs>
  <Slides>29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 Questions?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Decolonizing Nutrition Science</dc:title>
  <dc:creator>Shannon Pierce</dc:creator>
  <cp:lastModifiedBy>Brian McGinness</cp:lastModifiedBy>
  <cp:revision>82</cp:revision>
  <cp:lastPrinted>2018-09-27T18:37:18Z</cp:lastPrinted>
  <dcterms:created xsi:type="dcterms:W3CDTF">2017-09-05T21:27:20Z</dcterms:created>
  <dcterms:modified xsi:type="dcterms:W3CDTF">2019-01-02T18:41:14Z</dcterms:modified>
</cp:coreProperties>
</file>