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56" r:id="rId2"/>
    <p:sldId id="257" r:id="rId3"/>
    <p:sldId id="269" r:id="rId4"/>
    <p:sldId id="271" r:id="rId5"/>
    <p:sldId id="258" r:id="rId6"/>
    <p:sldId id="262" r:id="rId7"/>
    <p:sldId id="272" r:id="rId8"/>
    <p:sldId id="261" r:id="rId9"/>
    <p:sldId id="273" r:id="rId10"/>
    <p:sldId id="274" r:id="rId11"/>
    <p:sldId id="265" r:id="rId12"/>
    <p:sldId id="26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33" autoAdjust="0"/>
  </p:normalViewPr>
  <p:slideViewPr>
    <p:cSldViewPr snapToGrid="0">
      <p:cViewPr varScale="1">
        <p:scale>
          <a:sx n="61" d="100"/>
          <a:sy n="61"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BB5CD6-15DB-438C-B399-EC50E4CC8AD6}" type="datetimeFigureOut">
              <a:rPr lang="en-US" smtClean="0"/>
              <a:t>10/7/2019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E55C8AF-0369-4FCA-990A-AA3F48B93A38}" type="slidenum">
              <a:rPr lang="en-US" smtClean="0"/>
              <a:t>‹#›</a:t>
            </a:fld>
            <a:endParaRPr lang="en-US"/>
          </a:p>
        </p:txBody>
      </p:sp>
    </p:spTree>
    <p:extLst>
      <p:ext uri="{BB962C8B-B14F-4D97-AF65-F5344CB8AC3E}">
        <p14:creationId xmlns:p14="http://schemas.microsoft.com/office/powerpoint/2010/main" val="4146254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998851-B1FD-481E-BD4A-D13DA9526959}" type="datetimeFigureOut">
              <a:rPr lang="en-US" smtClean="0"/>
              <a:t>10/7/2019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E95AB9-F119-459F-A0EC-19934B88198E}" type="slidenum">
              <a:rPr lang="en-US" smtClean="0"/>
              <a:t>‹#›</a:t>
            </a:fld>
            <a:endParaRPr lang="en-US"/>
          </a:p>
        </p:txBody>
      </p:sp>
    </p:spTree>
    <p:extLst>
      <p:ext uri="{BB962C8B-B14F-4D97-AF65-F5344CB8AC3E}">
        <p14:creationId xmlns:p14="http://schemas.microsoft.com/office/powerpoint/2010/main" val="21324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2</a:t>
            </a:fld>
            <a:endParaRPr lang="en-US"/>
          </a:p>
        </p:txBody>
      </p:sp>
    </p:spTree>
    <p:extLst>
      <p:ext uri="{BB962C8B-B14F-4D97-AF65-F5344CB8AC3E}">
        <p14:creationId xmlns:p14="http://schemas.microsoft.com/office/powerpoint/2010/main" val="226302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 in small group with flip chart</a:t>
            </a:r>
            <a:r>
              <a:rPr lang="en-US" baseline="0" dirty="0" smtClean="0"/>
              <a:t> paper</a:t>
            </a:r>
            <a:r>
              <a:rPr lang="en-US" dirty="0" smtClean="0"/>
              <a:t>,</a:t>
            </a:r>
          </a:p>
          <a:p>
            <a:r>
              <a:rPr lang="en-US" dirty="0" smtClean="0"/>
              <a:t>report out</a:t>
            </a:r>
            <a:r>
              <a:rPr lang="en-US" baseline="0" dirty="0" smtClean="0"/>
              <a:t> &amp;</a:t>
            </a:r>
            <a:r>
              <a:rPr lang="en-US" dirty="0" smtClean="0"/>
              <a:t> discussion</a:t>
            </a:r>
          </a:p>
          <a:p>
            <a:r>
              <a:rPr lang="en-US" baseline="0" dirty="0" smtClean="0"/>
              <a:t>wrap up. </a:t>
            </a:r>
          </a:p>
          <a:p>
            <a:endParaRPr lang="en-US" baseline="0" dirty="0" smtClean="0"/>
          </a:p>
          <a:p>
            <a:endParaRPr lang="en-US" baseline="0" dirty="0" smtClean="0"/>
          </a:p>
          <a:p>
            <a:r>
              <a:rPr lang="en-US" baseline="0" dirty="0" smtClean="0"/>
              <a:t>In wrap up and next </a:t>
            </a:r>
            <a:r>
              <a:rPr lang="en-US" baseline="0" dirty="0" smtClean="0"/>
              <a:t>steps</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11</a:t>
            </a:fld>
            <a:endParaRPr lang="en-US"/>
          </a:p>
        </p:txBody>
      </p:sp>
    </p:spTree>
    <p:extLst>
      <p:ext uri="{BB962C8B-B14F-4D97-AF65-F5344CB8AC3E}">
        <p14:creationId xmlns:p14="http://schemas.microsoft.com/office/powerpoint/2010/main" val="133204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 to these toolkits and the</a:t>
            </a:r>
            <a:r>
              <a:rPr lang="en-US" baseline="0" dirty="0" smtClean="0"/>
              <a:t> similar steps to resilience.  </a:t>
            </a:r>
            <a:r>
              <a:rPr lang="en-US" dirty="0" smtClean="0"/>
              <a:t>Click on right toolkit</a:t>
            </a:r>
            <a:r>
              <a:rPr lang="en-US" baseline="0" dirty="0" smtClean="0"/>
              <a:t> to play video</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3</a:t>
            </a:fld>
            <a:endParaRPr lang="en-US"/>
          </a:p>
        </p:txBody>
      </p:sp>
    </p:spTree>
    <p:extLst>
      <p:ext uri="{BB962C8B-B14F-4D97-AF65-F5344CB8AC3E}">
        <p14:creationId xmlns:p14="http://schemas.microsoft.com/office/powerpoint/2010/main" val="384457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link to show interactive case studies map of communities who are following the “Steps to Resilience”</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4</a:t>
            </a:fld>
            <a:endParaRPr lang="en-US"/>
          </a:p>
        </p:txBody>
      </p:sp>
    </p:spTree>
    <p:extLst>
      <p:ext uri="{BB962C8B-B14F-4D97-AF65-F5344CB8AC3E}">
        <p14:creationId xmlns:p14="http://schemas.microsoft.com/office/powerpoint/2010/main" val="250677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read and</a:t>
            </a:r>
            <a:r>
              <a:rPr lang="en-US" baseline="0" dirty="0" smtClean="0"/>
              <a:t> reference where each case is based out of.</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5</a:t>
            </a:fld>
            <a:endParaRPr lang="en-US"/>
          </a:p>
        </p:txBody>
      </p:sp>
    </p:spTree>
    <p:extLst>
      <p:ext uri="{BB962C8B-B14F-4D97-AF65-F5344CB8AC3E}">
        <p14:creationId xmlns:p14="http://schemas.microsoft.com/office/powerpoint/2010/main" val="281603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cases, discussion questions, flip chart paper and markers.</a:t>
            </a:r>
          </a:p>
          <a:p>
            <a:r>
              <a:rPr lang="en-US" baseline="0" dirty="0" smtClean="0"/>
              <a:t>What are some climate related impacts discussed in the case?</a:t>
            </a:r>
          </a:p>
          <a:p>
            <a:r>
              <a:rPr lang="en-US" baseline="0" dirty="0" smtClean="0"/>
              <a:t>Who are the important stakeholders in this case?</a:t>
            </a:r>
          </a:p>
          <a:p>
            <a:r>
              <a:rPr lang="en-US" baseline="0" dirty="0" smtClean="0"/>
              <a:t>How are the stakeholders working together to build resiliency, what are some specific adaptation strategies or tools are they utilizing?</a:t>
            </a:r>
          </a:p>
          <a:p>
            <a:r>
              <a:rPr lang="en-US" baseline="0" dirty="0" smtClean="0"/>
              <a:t>How might the lessons learned from this case apply to your workplace/community?</a:t>
            </a:r>
          </a:p>
          <a:p>
            <a:endParaRPr lang="en-US" baseline="0" dirty="0" smtClean="0"/>
          </a:p>
          <a:p>
            <a:r>
              <a:rPr lang="en-US" baseline="0" dirty="0" smtClean="0"/>
              <a:t>When groups return Anna and James lead group share out.</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6</a:t>
            </a:fld>
            <a:endParaRPr lang="en-US"/>
          </a:p>
        </p:txBody>
      </p:sp>
    </p:spTree>
    <p:extLst>
      <p:ext uri="{BB962C8B-B14F-4D97-AF65-F5344CB8AC3E}">
        <p14:creationId xmlns:p14="http://schemas.microsoft.com/office/powerpoint/2010/main" val="161294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here?</a:t>
            </a:r>
            <a:r>
              <a:rPr lang="en-US" baseline="0" dirty="0" smtClean="0"/>
              <a:t>  Who are we missing that should be involved in these conversations?  </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7</a:t>
            </a:fld>
            <a:endParaRPr lang="en-US"/>
          </a:p>
        </p:txBody>
      </p:sp>
    </p:spTree>
    <p:extLst>
      <p:ext uri="{BB962C8B-B14F-4D97-AF65-F5344CB8AC3E}">
        <p14:creationId xmlns:p14="http://schemas.microsoft.com/office/powerpoint/2010/main" val="46421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this</a:t>
            </a:r>
            <a:r>
              <a:rPr lang="en-US" baseline="0" dirty="0" smtClean="0"/>
              <a:t> list from tribes that have written adaptation plans to the list generated by group.  Gives additional ideas of potential stakeholders.</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8</a:t>
            </a:fld>
            <a:endParaRPr lang="en-US"/>
          </a:p>
        </p:txBody>
      </p:sp>
    </p:spTree>
    <p:extLst>
      <p:ext uri="{BB962C8B-B14F-4D97-AF65-F5344CB8AC3E}">
        <p14:creationId xmlns:p14="http://schemas.microsoft.com/office/powerpoint/2010/main" val="295699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where</a:t>
            </a:r>
            <a:r>
              <a:rPr lang="en-US" baseline="0" dirty="0" smtClean="0"/>
              <a:t> we will go after lunch </a:t>
            </a:r>
            <a:r>
              <a:rPr lang="en-US" baseline="0" dirty="0" smtClean="0"/>
              <a:t>with additional presentations</a:t>
            </a:r>
            <a:endParaRPr lang="en-US" baseline="0" dirty="0" smtClean="0"/>
          </a:p>
          <a:p>
            <a:r>
              <a:rPr lang="en-US" baseline="0" dirty="0" smtClean="0"/>
              <a:t>Break for lunch/group photo</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9</a:t>
            </a:fld>
            <a:endParaRPr lang="en-US"/>
          </a:p>
        </p:txBody>
      </p:sp>
    </p:spTree>
    <p:extLst>
      <p:ext uri="{BB962C8B-B14F-4D97-AF65-F5344CB8AC3E}">
        <p14:creationId xmlns:p14="http://schemas.microsoft.com/office/powerpoint/2010/main" val="321288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10</a:t>
            </a:fld>
            <a:endParaRPr lang="en-US"/>
          </a:p>
        </p:txBody>
      </p:sp>
    </p:spTree>
    <p:extLst>
      <p:ext uri="{BB962C8B-B14F-4D97-AF65-F5344CB8AC3E}">
        <p14:creationId xmlns:p14="http://schemas.microsoft.com/office/powerpoint/2010/main" val="3987545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AAEBEB3-52A1-4512-82A9-C0D6FB224D5A}" type="slidenum">
              <a:rPr lang="en-US" smtClean="0"/>
              <a:t>‹#›</a:t>
            </a:fld>
            <a:endParaRPr lang="en-US"/>
          </a:p>
        </p:txBody>
      </p:sp>
    </p:spTree>
    <p:extLst>
      <p:ext uri="{BB962C8B-B14F-4D97-AF65-F5344CB8AC3E}">
        <p14:creationId xmlns:p14="http://schemas.microsoft.com/office/powerpoint/2010/main" val="5506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339512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116211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333310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AAEBEB3-52A1-4512-82A9-C0D6FB224D5A}" type="slidenum">
              <a:rPr lang="en-US" smtClean="0"/>
              <a:t>‹#›</a:t>
            </a:fld>
            <a:endParaRPr lang="en-US"/>
          </a:p>
        </p:txBody>
      </p:sp>
    </p:spTree>
    <p:extLst>
      <p:ext uri="{BB962C8B-B14F-4D97-AF65-F5344CB8AC3E}">
        <p14:creationId xmlns:p14="http://schemas.microsoft.com/office/powerpoint/2010/main" val="202781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69AF4-45FD-4123-A7CF-096FA28A0347}"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41180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069AF4-45FD-4123-A7CF-096FA28A0347}"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65201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069AF4-45FD-4123-A7CF-096FA28A0347}"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402162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69AF4-45FD-4123-A7CF-096FA28A0347}"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192698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69AF4-45FD-4123-A7CF-096FA28A0347}"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220094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69AF4-45FD-4123-A7CF-096FA28A0347}" type="datetimeFigureOut">
              <a:rPr lang="en-US" smtClean="0"/>
              <a:t>10/7/2019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327965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A069AF4-45FD-4123-A7CF-096FA28A0347}" type="datetimeFigureOut">
              <a:rPr lang="en-US" smtClean="0"/>
              <a:t>10/7/2019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AEBEB3-52A1-4512-82A9-C0D6FB224D5A}" type="slidenum">
              <a:rPr lang="en-US" smtClean="0"/>
              <a:t>‹#›</a:t>
            </a:fld>
            <a:endParaRPr lang="en-US"/>
          </a:p>
        </p:txBody>
      </p:sp>
    </p:spTree>
    <p:extLst>
      <p:ext uri="{BB962C8B-B14F-4D97-AF65-F5344CB8AC3E}">
        <p14:creationId xmlns:p14="http://schemas.microsoft.com/office/powerpoint/2010/main" val="34684958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toolkit.climat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occri.net/projects/tribal-climate-adaptation-guidebook/" TargetMode="External"/><Relationship Id="rId5" Type="http://schemas.openxmlformats.org/officeDocument/2006/relationships/image" Target="../media/image7.png"/><Relationship Id="rId4" Type="http://schemas.openxmlformats.org/officeDocument/2006/relationships/hyperlink" Target="https://toolkit.climate.gov/#ste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oolkit.climate.gov/case-stud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Climate Resilience Toolkits</a:t>
            </a:r>
            <a:endParaRPr lang="en-US" sz="8000" dirty="0"/>
          </a:p>
        </p:txBody>
      </p:sp>
      <p:sp>
        <p:nvSpPr>
          <p:cNvPr id="3" name="Subtitle 2"/>
          <p:cNvSpPr>
            <a:spLocks noGrp="1"/>
          </p:cNvSpPr>
          <p:nvPr>
            <p:ph type="subTitle" idx="1"/>
          </p:nvPr>
        </p:nvSpPr>
        <p:spPr>
          <a:xfrm>
            <a:off x="1051559" y="4979670"/>
            <a:ext cx="8863965" cy="1344930"/>
          </a:xfrm>
        </p:spPr>
        <p:txBody>
          <a:bodyPr>
            <a:normAutofit fontScale="92500"/>
          </a:bodyPr>
          <a:lstStyle/>
          <a:p>
            <a:r>
              <a:rPr lang="en-US" dirty="0" smtClean="0"/>
              <a:t>Anna Bahnson</a:t>
            </a:r>
          </a:p>
          <a:p>
            <a:r>
              <a:rPr lang="en-US" dirty="0" smtClean="0"/>
              <a:t>Tribal Science Outreach Coordinator</a:t>
            </a:r>
          </a:p>
          <a:p>
            <a:r>
              <a:rPr lang="en-US" dirty="0" smtClean="0"/>
              <a:t>Intertribal Research &amp; Resource Center at United Tribes Technical College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927" y="3981831"/>
            <a:ext cx="1725168" cy="1670304"/>
          </a:xfrm>
          <a:prstGeom prst="rect">
            <a:avLst/>
          </a:prstGeom>
        </p:spPr>
      </p:pic>
    </p:spTree>
    <p:extLst>
      <p:ext uri="{BB962C8B-B14F-4D97-AF65-F5344CB8AC3E}">
        <p14:creationId xmlns:p14="http://schemas.microsoft.com/office/powerpoint/2010/main" val="1407340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02158" y="3054799"/>
            <a:ext cx="3970275" cy="1798553"/>
          </a:xfrm>
          <a:prstGeom prst="rect">
            <a:avLst/>
          </a:prstGeom>
        </p:spPr>
      </p:pic>
      <p:sp>
        <p:nvSpPr>
          <p:cNvPr id="7" name="Oval 6"/>
          <p:cNvSpPr/>
          <p:nvPr/>
        </p:nvSpPr>
        <p:spPr>
          <a:xfrm>
            <a:off x="6536406" y="4171381"/>
            <a:ext cx="4591842" cy="39014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069848" y="484632"/>
            <a:ext cx="10058400" cy="1609344"/>
          </a:xfrm>
        </p:spPr>
        <p:txBody>
          <a:bodyPr/>
          <a:lstStyle/>
          <a:p>
            <a:r>
              <a:rPr lang="en-US" dirty="0" smtClean="0"/>
              <a:t>Steps to Resilience</a:t>
            </a:r>
            <a:endParaRPr lang="en-US" dirty="0"/>
          </a:p>
        </p:txBody>
      </p:sp>
      <p:pic>
        <p:nvPicPr>
          <p:cNvPr id="2" name="Picture 1"/>
          <p:cNvPicPr>
            <a:picLocks noChangeAspect="1"/>
          </p:cNvPicPr>
          <p:nvPr/>
        </p:nvPicPr>
        <p:blipFill>
          <a:blip r:embed="rId4"/>
          <a:stretch>
            <a:fillRect/>
          </a:stretch>
        </p:blipFill>
        <p:spPr>
          <a:xfrm>
            <a:off x="1069848" y="2093976"/>
            <a:ext cx="5122249" cy="3956263"/>
          </a:xfrm>
          <a:prstGeom prst="rect">
            <a:avLst/>
          </a:prstGeom>
        </p:spPr>
      </p:pic>
      <p:sp>
        <p:nvSpPr>
          <p:cNvPr id="8" name="Oval 7"/>
          <p:cNvSpPr/>
          <p:nvPr/>
        </p:nvSpPr>
        <p:spPr>
          <a:xfrm>
            <a:off x="1805862" y="5492825"/>
            <a:ext cx="1825110" cy="74070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54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Organize Key Concerns</a:t>
            </a:r>
            <a:endParaRPr lang="en-US" dirty="0"/>
          </a:p>
        </p:txBody>
      </p:sp>
      <p:sp>
        <p:nvSpPr>
          <p:cNvPr id="3" name="Content Placeholder 2"/>
          <p:cNvSpPr>
            <a:spLocks noGrp="1"/>
          </p:cNvSpPr>
          <p:nvPr>
            <p:ph idx="1"/>
          </p:nvPr>
        </p:nvSpPr>
        <p:spPr>
          <a:xfrm>
            <a:off x="1201732" y="2253341"/>
            <a:ext cx="9419375" cy="4050792"/>
          </a:xfrm>
        </p:spPr>
        <p:txBody>
          <a:bodyPr>
            <a:normAutofit/>
          </a:bodyPr>
          <a:lstStyle/>
          <a:p>
            <a:pPr marL="0" indent="0">
              <a:lnSpc>
                <a:spcPct val="100000"/>
              </a:lnSpc>
              <a:spcAft>
                <a:spcPts val="1800"/>
              </a:spcAft>
              <a:buNone/>
            </a:pPr>
            <a:r>
              <a:rPr lang="en-US" dirty="0" smtClean="0"/>
              <a:t>Guiding Questions </a:t>
            </a:r>
          </a:p>
          <a:p>
            <a:pPr lvl="1">
              <a:lnSpc>
                <a:spcPct val="100000"/>
              </a:lnSpc>
              <a:spcAft>
                <a:spcPts val="1800"/>
              </a:spcAft>
            </a:pPr>
            <a:r>
              <a:rPr lang="en-US" dirty="0" smtClean="0"/>
              <a:t>What aspects of the community or resources the tribe depends on are being affected or are likely to be negatively affected by climate change in the future?</a:t>
            </a:r>
          </a:p>
          <a:p>
            <a:pPr lvl="1">
              <a:lnSpc>
                <a:spcPct val="100000"/>
              </a:lnSpc>
              <a:spcAft>
                <a:spcPts val="1800"/>
              </a:spcAft>
            </a:pPr>
            <a:r>
              <a:rPr lang="en-US" dirty="0" smtClean="0"/>
              <a:t>Which resources, assets, or species are particularly critical to the community?</a:t>
            </a:r>
          </a:p>
          <a:p>
            <a:pPr lvl="2">
              <a:lnSpc>
                <a:spcPct val="100000"/>
              </a:lnSpc>
              <a:spcAft>
                <a:spcPts val="1800"/>
              </a:spcAft>
            </a:pPr>
            <a:r>
              <a:rPr lang="en-US" dirty="0" smtClean="0"/>
              <a:t>Consider cultural value, traditional value, social value, economic value, and ecosystem value</a:t>
            </a:r>
          </a:p>
          <a:p>
            <a:pPr lvl="1">
              <a:lnSpc>
                <a:spcPct val="100000"/>
              </a:lnSpc>
              <a:spcAft>
                <a:spcPts val="1800"/>
              </a:spcAft>
            </a:pPr>
            <a:endParaRPr lang="en-US" dirty="0" smtClean="0"/>
          </a:p>
          <a:p>
            <a:pPr>
              <a:lnSpc>
                <a:spcPct val="100000"/>
              </a:lnSpc>
            </a:pPr>
            <a:endParaRPr lang="en-US" dirty="0"/>
          </a:p>
        </p:txBody>
      </p:sp>
    </p:spTree>
    <p:extLst>
      <p:ext uri="{BB962C8B-B14F-4D97-AF65-F5344CB8AC3E}">
        <p14:creationId xmlns:p14="http://schemas.microsoft.com/office/powerpoint/2010/main" val="3530485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955547" y="2015949"/>
            <a:ext cx="10026777" cy="4050792"/>
          </a:xfrm>
        </p:spPr>
        <p:txBody>
          <a:bodyPr>
            <a:normAutofit/>
          </a:bodyPr>
          <a:lstStyle/>
          <a:p>
            <a:pPr marL="0" indent="0">
              <a:lnSpc>
                <a:spcPct val="100000"/>
              </a:lnSpc>
              <a:spcAft>
                <a:spcPts val="1800"/>
              </a:spcAft>
              <a:buNone/>
            </a:pPr>
            <a:r>
              <a:rPr lang="en-US" dirty="0" smtClean="0"/>
              <a:t>The primary sources for this </a:t>
            </a:r>
            <a:r>
              <a:rPr lang="en-US" dirty="0" err="1" smtClean="0"/>
              <a:t>powerpoint</a:t>
            </a:r>
            <a:r>
              <a:rPr lang="en-US" dirty="0" smtClean="0"/>
              <a:t> content and images are from the Tribal Climate Adaptation Guide and the U.S. Climate Resiliency Toolkit.  </a:t>
            </a:r>
          </a:p>
          <a:p>
            <a:pPr>
              <a:lnSpc>
                <a:spcPct val="100000"/>
              </a:lnSpc>
            </a:pPr>
            <a:endParaRPr lang="en-US" dirty="0"/>
          </a:p>
        </p:txBody>
      </p:sp>
    </p:spTree>
    <p:extLst>
      <p:ext uri="{BB962C8B-B14F-4D97-AF65-F5344CB8AC3E}">
        <p14:creationId xmlns:p14="http://schemas.microsoft.com/office/powerpoint/2010/main" val="3942640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Adaptation and Resilience</a:t>
            </a:r>
            <a:endParaRPr lang="en-US" dirty="0"/>
          </a:p>
        </p:txBody>
      </p:sp>
      <p:sp>
        <p:nvSpPr>
          <p:cNvPr id="3" name="Content Placeholder 2"/>
          <p:cNvSpPr>
            <a:spLocks noGrp="1"/>
          </p:cNvSpPr>
          <p:nvPr>
            <p:ph idx="1"/>
          </p:nvPr>
        </p:nvSpPr>
        <p:spPr>
          <a:xfrm>
            <a:off x="729762" y="2121408"/>
            <a:ext cx="11131061" cy="4050792"/>
          </a:xfrm>
        </p:spPr>
        <p:txBody>
          <a:bodyPr>
            <a:normAutofit/>
          </a:bodyPr>
          <a:lstStyle/>
          <a:p>
            <a:pPr marL="0" indent="0">
              <a:lnSpc>
                <a:spcPct val="150000"/>
              </a:lnSpc>
              <a:spcAft>
                <a:spcPts val="1800"/>
              </a:spcAft>
              <a:buNone/>
            </a:pPr>
            <a:r>
              <a:rPr lang="en-US" sz="2400" dirty="0" smtClean="0"/>
              <a:t>“Our lands and resources are the basis for our spiritual life.  That’s been our way since time began.  By preparing for further environmental change, we can mitigate threats to our way of life.”</a:t>
            </a:r>
          </a:p>
          <a:p>
            <a:pPr marL="0" indent="0">
              <a:lnSpc>
                <a:spcPct val="150000"/>
              </a:lnSpc>
              <a:spcAft>
                <a:spcPts val="1800"/>
              </a:spcAft>
              <a:buNone/>
            </a:pPr>
            <a:r>
              <a:rPr lang="en-US" sz="2400" dirty="0"/>
              <a:t>	</a:t>
            </a:r>
            <a:r>
              <a:rPr lang="en-US" sz="2400" dirty="0" smtClean="0"/>
              <a:t>-</a:t>
            </a:r>
            <a:r>
              <a:rPr lang="en-US" sz="2400" b="1" dirty="0" smtClean="0"/>
              <a:t>Joe </a:t>
            </a:r>
            <a:r>
              <a:rPr lang="en-US" sz="2400" b="1" dirty="0" err="1" smtClean="0"/>
              <a:t>Durglo</a:t>
            </a:r>
            <a:r>
              <a:rPr lang="en-US" sz="2400" dirty="0" smtClean="0"/>
              <a:t>, Chairman of the Confederated Salish and Kootenai Tribes, 	</a:t>
            </a:r>
            <a:r>
              <a:rPr lang="en-US" sz="2400" i="1" dirty="0" smtClean="0"/>
              <a:t>Climate Change Strategic Plan for the Confederated and Salish</a:t>
            </a:r>
            <a:r>
              <a:rPr lang="en-US" sz="2400" i="1" dirty="0"/>
              <a:t> </a:t>
            </a:r>
            <a:r>
              <a:rPr lang="en-US" sz="2400" i="1" dirty="0" smtClean="0"/>
              <a:t>and 	Kootenai Tribes of the Flathead Reservation.</a:t>
            </a:r>
          </a:p>
          <a:p>
            <a:pPr marL="0" indent="0">
              <a:lnSpc>
                <a:spcPct val="100000"/>
              </a:lnSpc>
              <a:spcAft>
                <a:spcPts val="1800"/>
              </a:spcAft>
              <a:buNone/>
            </a:pPr>
            <a:endParaRPr lang="en-US" dirty="0"/>
          </a:p>
        </p:txBody>
      </p:sp>
    </p:spTree>
    <p:extLst>
      <p:ext uri="{BB962C8B-B14F-4D97-AF65-F5344CB8AC3E}">
        <p14:creationId xmlns:p14="http://schemas.microsoft.com/office/powerpoint/2010/main" val="279026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55" y="405502"/>
            <a:ext cx="10058400" cy="1609344"/>
          </a:xfrm>
        </p:spPr>
        <p:txBody>
          <a:bodyPr/>
          <a:lstStyle/>
          <a:p>
            <a:r>
              <a:rPr lang="en-US" dirty="0" smtClean="0"/>
              <a:t>Steps to Resilience</a:t>
            </a:r>
            <a:endParaRPr lang="en-US" dirty="0"/>
          </a:p>
        </p:txBody>
      </p:sp>
      <p:pic>
        <p:nvPicPr>
          <p:cNvPr id="6" name="Picture 5"/>
          <p:cNvPicPr>
            <a:picLocks noChangeAspect="1"/>
          </p:cNvPicPr>
          <p:nvPr/>
        </p:nvPicPr>
        <p:blipFill rotWithShape="1">
          <a:blip r:embed="rId3"/>
          <a:srcRect l="7427" t="468" r="-454" b="488"/>
          <a:stretch/>
        </p:blipFill>
        <p:spPr>
          <a:xfrm>
            <a:off x="834655" y="1452153"/>
            <a:ext cx="4467108" cy="4607898"/>
          </a:xfrm>
          <a:prstGeom prst="rect">
            <a:avLst/>
          </a:prstGeom>
        </p:spPr>
      </p:pic>
      <p:pic>
        <p:nvPicPr>
          <p:cNvPr id="9" name="Picture 8">
            <a:hlinkClick r:id="rId4"/>
          </p:cNvPr>
          <p:cNvPicPr>
            <a:picLocks noChangeAspect="1"/>
          </p:cNvPicPr>
          <p:nvPr/>
        </p:nvPicPr>
        <p:blipFill>
          <a:blip r:embed="rId5"/>
          <a:stretch>
            <a:fillRect/>
          </a:stretch>
        </p:blipFill>
        <p:spPr>
          <a:xfrm>
            <a:off x="7054479" y="2237063"/>
            <a:ext cx="4152900" cy="2695575"/>
          </a:xfrm>
          <a:prstGeom prst="rect">
            <a:avLst/>
          </a:prstGeom>
        </p:spPr>
      </p:pic>
      <p:sp>
        <p:nvSpPr>
          <p:cNvPr id="10" name="Rectangle 9"/>
          <p:cNvSpPr/>
          <p:nvPr/>
        </p:nvSpPr>
        <p:spPr>
          <a:xfrm>
            <a:off x="958479" y="6060051"/>
            <a:ext cx="6096000" cy="646331"/>
          </a:xfrm>
          <a:prstGeom prst="rect">
            <a:avLst/>
          </a:prstGeom>
        </p:spPr>
        <p:txBody>
          <a:bodyPr>
            <a:spAutoFit/>
          </a:bodyPr>
          <a:lstStyle/>
          <a:p>
            <a:r>
              <a:rPr lang="en-US" dirty="0">
                <a:hlinkClick r:id="rId6"/>
              </a:rPr>
              <a:t>http://www.occri.net/projects/tribal-climate-adaptation-guidebook/</a:t>
            </a:r>
            <a:endParaRPr lang="en-US" dirty="0"/>
          </a:p>
        </p:txBody>
      </p:sp>
      <p:sp>
        <p:nvSpPr>
          <p:cNvPr id="11" name="Rectangle 10"/>
          <p:cNvSpPr/>
          <p:nvPr/>
        </p:nvSpPr>
        <p:spPr>
          <a:xfrm>
            <a:off x="7562111" y="4970189"/>
            <a:ext cx="2944204" cy="369332"/>
          </a:xfrm>
          <a:prstGeom prst="rect">
            <a:avLst/>
          </a:prstGeom>
        </p:spPr>
        <p:txBody>
          <a:bodyPr wrap="none">
            <a:spAutoFit/>
          </a:bodyPr>
          <a:lstStyle/>
          <a:p>
            <a:r>
              <a:rPr lang="en-US" dirty="0">
                <a:hlinkClick r:id="rId7"/>
              </a:rPr>
              <a:t>https://toolkit.climate.gov</a:t>
            </a:r>
            <a:endParaRPr lang="en-US" dirty="0"/>
          </a:p>
        </p:txBody>
      </p:sp>
    </p:spTree>
    <p:extLst>
      <p:ext uri="{BB962C8B-B14F-4D97-AF65-F5344CB8AC3E}">
        <p14:creationId xmlns:p14="http://schemas.microsoft.com/office/powerpoint/2010/main" val="128248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465661" cy="1609344"/>
          </a:xfrm>
        </p:spPr>
        <p:txBody>
          <a:bodyPr/>
          <a:lstStyle/>
          <a:p>
            <a:r>
              <a:rPr lang="en-US" dirty="0" smtClean="0"/>
              <a:t>How are other communities preparing?</a:t>
            </a:r>
            <a:endParaRPr lang="en-US" dirty="0"/>
          </a:p>
        </p:txBody>
      </p:sp>
      <p:pic>
        <p:nvPicPr>
          <p:cNvPr id="4" name="Picture 3"/>
          <p:cNvPicPr>
            <a:picLocks noChangeAspect="1"/>
          </p:cNvPicPr>
          <p:nvPr/>
        </p:nvPicPr>
        <p:blipFill>
          <a:blip r:embed="rId3"/>
          <a:stretch>
            <a:fillRect/>
          </a:stretch>
        </p:blipFill>
        <p:spPr>
          <a:xfrm>
            <a:off x="1853345" y="1910862"/>
            <a:ext cx="8132198" cy="3918437"/>
          </a:xfrm>
          <a:prstGeom prst="rect">
            <a:avLst/>
          </a:prstGeom>
        </p:spPr>
      </p:pic>
      <p:sp>
        <p:nvSpPr>
          <p:cNvPr id="7" name="Rectangle 6"/>
          <p:cNvSpPr/>
          <p:nvPr/>
        </p:nvSpPr>
        <p:spPr>
          <a:xfrm>
            <a:off x="1853345" y="5952365"/>
            <a:ext cx="4362861" cy="369332"/>
          </a:xfrm>
          <a:prstGeom prst="rect">
            <a:avLst/>
          </a:prstGeom>
        </p:spPr>
        <p:txBody>
          <a:bodyPr wrap="none">
            <a:spAutoFit/>
          </a:bodyPr>
          <a:lstStyle/>
          <a:p>
            <a:r>
              <a:rPr lang="en-US" dirty="0">
                <a:hlinkClick r:id="rId4"/>
              </a:rPr>
              <a:t>https://toolkit.climate.gov/case-studies</a:t>
            </a:r>
            <a:endParaRPr lang="en-US" dirty="0"/>
          </a:p>
        </p:txBody>
      </p:sp>
    </p:spTree>
    <p:extLst>
      <p:ext uri="{BB962C8B-B14F-4D97-AF65-F5344CB8AC3E}">
        <p14:creationId xmlns:p14="http://schemas.microsoft.com/office/powerpoint/2010/main" val="134102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201" y="502217"/>
            <a:ext cx="10058400" cy="1609344"/>
          </a:xfrm>
        </p:spPr>
        <p:txBody>
          <a:bodyPr/>
          <a:lstStyle/>
          <a:p>
            <a:r>
              <a:rPr lang="en-US" dirty="0" smtClean="0"/>
              <a:t>Case Studies</a:t>
            </a:r>
            <a:endParaRPr lang="en-US" dirty="0"/>
          </a:p>
        </p:txBody>
      </p:sp>
      <p:sp>
        <p:nvSpPr>
          <p:cNvPr id="3" name="Content Placeholder 2"/>
          <p:cNvSpPr>
            <a:spLocks noGrp="1"/>
          </p:cNvSpPr>
          <p:nvPr>
            <p:ph idx="1"/>
          </p:nvPr>
        </p:nvSpPr>
        <p:spPr>
          <a:xfrm>
            <a:off x="542474" y="2074750"/>
            <a:ext cx="5374915" cy="4050792"/>
          </a:xfrm>
        </p:spPr>
        <p:txBody>
          <a:bodyPr>
            <a:normAutofit fontScale="92500"/>
          </a:bodyPr>
          <a:lstStyle/>
          <a:p>
            <a:pPr marL="617220" lvl="1" indent="-342900">
              <a:lnSpc>
                <a:spcPct val="100000"/>
              </a:lnSpc>
              <a:spcAft>
                <a:spcPts val="1800"/>
              </a:spcAft>
              <a:buFont typeface="+mj-lt"/>
              <a:buAutoNum type="arabicPeriod"/>
            </a:pPr>
            <a:r>
              <a:rPr lang="en-US" dirty="0" smtClean="0"/>
              <a:t>Confederated Salish and Kootenai Tribes: Applying the Values Taught by Our Ancestors</a:t>
            </a:r>
          </a:p>
          <a:p>
            <a:pPr marL="617220" lvl="1" indent="-342900">
              <a:lnSpc>
                <a:spcPct val="100000"/>
              </a:lnSpc>
              <a:spcAft>
                <a:spcPts val="1800"/>
              </a:spcAft>
              <a:buFont typeface="+mj-lt"/>
              <a:buAutoNum type="arabicPeriod"/>
            </a:pPr>
            <a:r>
              <a:rPr lang="en-US" dirty="0" smtClean="0"/>
              <a:t>Moving Forward Together: Building Tribal Resiliency and Partnerships</a:t>
            </a:r>
          </a:p>
          <a:p>
            <a:pPr marL="617220" lvl="1" indent="-342900">
              <a:lnSpc>
                <a:spcPct val="100000"/>
              </a:lnSpc>
              <a:spcAft>
                <a:spcPts val="1800"/>
              </a:spcAft>
              <a:buFont typeface="+mj-lt"/>
              <a:buAutoNum type="arabicPeriod"/>
            </a:pPr>
            <a:r>
              <a:rPr lang="en-US" dirty="0"/>
              <a:t>Drought Resiliency Planning Prepares Stakeholders for New Conditions</a:t>
            </a:r>
          </a:p>
          <a:p>
            <a:pPr marL="617220" lvl="1" indent="-342900">
              <a:lnSpc>
                <a:spcPct val="100000"/>
              </a:lnSpc>
              <a:spcAft>
                <a:spcPts val="1800"/>
              </a:spcAft>
              <a:buFont typeface="+mj-lt"/>
              <a:buAutoNum type="arabicPeriod"/>
            </a:pPr>
            <a:r>
              <a:rPr lang="en-US" dirty="0" smtClean="0"/>
              <a:t>Improving Communication of Flood Forecasts</a:t>
            </a:r>
          </a:p>
          <a:p>
            <a:pPr marL="617220" lvl="1" indent="-342900">
              <a:lnSpc>
                <a:spcPct val="100000"/>
              </a:lnSpc>
              <a:spcAft>
                <a:spcPts val="1800"/>
              </a:spcAft>
              <a:buFont typeface="+mj-lt"/>
              <a:buAutoNum type="arabicPeriod"/>
            </a:pPr>
            <a:r>
              <a:rPr lang="en-US" dirty="0" smtClean="0"/>
              <a:t>Early Warning Information Increases Options for Drought Mitigation</a:t>
            </a:r>
          </a:p>
          <a:p>
            <a:pPr>
              <a:lnSpc>
                <a:spcPct val="100000"/>
              </a:lnSpc>
            </a:pPr>
            <a:endParaRPr lang="en-US" dirty="0"/>
          </a:p>
        </p:txBody>
      </p:sp>
      <p:pic>
        <p:nvPicPr>
          <p:cNvPr id="5" name="Picture 4"/>
          <p:cNvPicPr>
            <a:picLocks noChangeAspect="1"/>
          </p:cNvPicPr>
          <p:nvPr/>
        </p:nvPicPr>
        <p:blipFill rotWithShape="1">
          <a:blip r:embed="rId3"/>
          <a:srcRect r="-494" b="2926"/>
          <a:stretch/>
        </p:blipFill>
        <p:spPr>
          <a:xfrm>
            <a:off x="6019916" y="1988469"/>
            <a:ext cx="5779360" cy="2899292"/>
          </a:xfrm>
          <a:prstGeom prst="rect">
            <a:avLst/>
          </a:prstGeom>
        </p:spPr>
      </p:pic>
      <p:sp>
        <p:nvSpPr>
          <p:cNvPr id="13" name="TextBox 12"/>
          <p:cNvSpPr txBox="1"/>
          <p:nvPr/>
        </p:nvSpPr>
        <p:spPr>
          <a:xfrm>
            <a:off x="6568914" y="2628900"/>
            <a:ext cx="377026" cy="369332"/>
          </a:xfrm>
          <a:prstGeom prst="rect">
            <a:avLst/>
          </a:prstGeom>
          <a:noFill/>
        </p:spPr>
        <p:txBody>
          <a:bodyPr wrap="none" rtlCol="0">
            <a:spAutoFit/>
          </a:bodyPr>
          <a:lstStyle/>
          <a:p>
            <a:r>
              <a:rPr lang="en-US" dirty="0" smtClean="0"/>
              <a:t>1.</a:t>
            </a:r>
            <a:endParaRPr lang="en-US" dirty="0"/>
          </a:p>
        </p:txBody>
      </p:sp>
      <p:sp>
        <p:nvSpPr>
          <p:cNvPr id="14" name="TextBox 13"/>
          <p:cNvSpPr txBox="1"/>
          <p:nvPr/>
        </p:nvSpPr>
        <p:spPr>
          <a:xfrm>
            <a:off x="6191888" y="4100146"/>
            <a:ext cx="377026" cy="369332"/>
          </a:xfrm>
          <a:prstGeom prst="rect">
            <a:avLst/>
          </a:prstGeom>
          <a:noFill/>
        </p:spPr>
        <p:txBody>
          <a:bodyPr wrap="none" rtlCol="0">
            <a:spAutoFit/>
          </a:bodyPr>
          <a:lstStyle/>
          <a:p>
            <a:r>
              <a:rPr lang="en-US" dirty="0" smtClean="0"/>
              <a:t>2.</a:t>
            </a:r>
            <a:endParaRPr lang="en-US" dirty="0"/>
          </a:p>
        </p:txBody>
      </p:sp>
      <p:sp>
        <p:nvSpPr>
          <p:cNvPr id="15" name="TextBox 14"/>
          <p:cNvSpPr txBox="1"/>
          <p:nvPr/>
        </p:nvSpPr>
        <p:spPr>
          <a:xfrm flipH="1">
            <a:off x="7031032" y="3508427"/>
            <a:ext cx="457202" cy="369332"/>
          </a:xfrm>
          <a:prstGeom prst="rect">
            <a:avLst/>
          </a:prstGeom>
          <a:noFill/>
        </p:spPr>
        <p:txBody>
          <a:bodyPr wrap="square" rtlCol="0">
            <a:spAutoFit/>
          </a:bodyPr>
          <a:lstStyle/>
          <a:p>
            <a:r>
              <a:rPr lang="en-US" dirty="0" smtClean="0"/>
              <a:t>3.</a:t>
            </a:r>
            <a:endParaRPr lang="en-US" dirty="0"/>
          </a:p>
        </p:txBody>
      </p:sp>
      <p:sp>
        <p:nvSpPr>
          <p:cNvPr id="16" name="TextBox 15"/>
          <p:cNvSpPr txBox="1"/>
          <p:nvPr/>
        </p:nvSpPr>
        <p:spPr>
          <a:xfrm>
            <a:off x="10699411" y="2921187"/>
            <a:ext cx="377026" cy="369332"/>
          </a:xfrm>
          <a:prstGeom prst="rect">
            <a:avLst/>
          </a:prstGeom>
          <a:noFill/>
        </p:spPr>
        <p:txBody>
          <a:bodyPr wrap="none" rtlCol="0">
            <a:spAutoFit/>
          </a:bodyPr>
          <a:lstStyle/>
          <a:p>
            <a:r>
              <a:rPr lang="en-US" dirty="0" smtClean="0"/>
              <a:t>4.</a:t>
            </a:r>
            <a:endParaRPr lang="en-US" dirty="0"/>
          </a:p>
        </p:txBody>
      </p:sp>
      <p:sp>
        <p:nvSpPr>
          <p:cNvPr id="17" name="Rectangle 16"/>
          <p:cNvSpPr/>
          <p:nvPr/>
        </p:nvSpPr>
        <p:spPr>
          <a:xfrm>
            <a:off x="9915273" y="4518429"/>
            <a:ext cx="377026" cy="369332"/>
          </a:xfrm>
          <a:prstGeom prst="rect">
            <a:avLst/>
          </a:prstGeom>
        </p:spPr>
        <p:txBody>
          <a:bodyPr wrap="none">
            <a:spAutoFit/>
          </a:bodyPr>
          <a:lstStyle/>
          <a:p>
            <a:r>
              <a:rPr lang="en-US" dirty="0" smtClean="0"/>
              <a:t>5.</a:t>
            </a:r>
            <a:endParaRPr lang="en-US" dirty="0"/>
          </a:p>
        </p:txBody>
      </p:sp>
    </p:spTree>
    <p:extLst>
      <p:ext uri="{BB962C8B-B14F-4D97-AF65-F5344CB8AC3E}">
        <p14:creationId xmlns:p14="http://schemas.microsoft.com/office/powerpoint/2010/main" val="3195000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Discuss Cases</a:t>
            </a:r>
            <a:endParaRPr lang="en-US" dirty="0"/>
          </a:p>
        </p:txBody>
      </p:sp>
      <p:sp>
        <p:nvSpPr>
          <p:cNvPr id="3" name="Content Placeholder 2"/>
          <p:cNvSpPr>
            <a:spLocks noGrp="1"/>
          </p:cNvSpPr>
          <p:nvPr>
            <p:ph idx="1"/>
          </p:nvPr>
        </p:nvSpPr>
        <p:spPr>
          <a:xfrm>
            <a:off x="1855353" y="1981083"/>
            <a:ext cx="7274052" cy="4050792"/>
          </a:xfrm>
        </p:spPr>
        <p:txBody>
          <a:bodyPr/>
          <a:lstStyle/>
          <a:p>
            <a:pPr marL="0" indent="0">
              <a:lnSpc>
                <a:spcPct val="100000"/>
              </a:lnSpc>
              <a:spcAft>
                <a:spcPts val="1800"/>
              </a:spcAft>
              <a:buNone/>
            </a:pPr>
            <a:r>
              <a:rPr lang="en-US" dirty="0" smtClean="0"/>
              <a:t>Meet back here in 60 minutes</a:t>
            </a:r>
          </a:p>
          <a:p>
            <a:pPr lvl="1">
              <a:lnSpc>
                <a:spcPct val="100000"/>
              </a:lnSpc>
              <a:spcAft>
                <a:spcPts val="1800"/>
              </a:spcAft>
            </a:pPr>
            <a:endParaRPr lang="en-US" dirty="0" smtClean="0"/>
          </a:p>
          <a:p>
            <a:pPr>
              <a:lnSpc>
                <a:spcPct val="100000"/>
              </a:lnSpc>
            </a:pPr>
            <a:endParaRPr lang="en-US" dirty="0"/>
          </a:p>
        </p:txBody>
      </p:sp>
    </p:spTree>
    <p:extLst>
      <p:ext uri="{BB962C8B-B14F-4D97-AF65-F5344CB8AC3E}">
        <p14:creationId xmlns:p14="http://schemas.microsoft.com/office/powerpoint/2010/main" val="358767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93366" y="4215384"/>
            <a:ext cx="3970275" cy="1798553"/>
          </a:xfrm>
          <a:prstGeom prst="rect">
            <a:avLst/>
          </a:prstGeom>
        </p:spPr>
      </p:pic>
      <p:pic>
        <p:nvPicPr>
          <p:cNvPr id="6" name="Picture 5"/>
          <p:cNvPicPr>
            <a:picLocks noChangeAspect="1"/>
          </p:cNvPicPr>
          <p:nvPr/>
        </p:nvPicPr>
        <p:blipFill>
          <a:blip r:embed="rId4"/>
          <a:stretch>
            <a:fillRect/>
          </a:stretch>
        </p:blipFill>
        <p:spPr>
          <a:xfrm>
            <a:off x="7432982" y="1920608"/>
            <a:ext cx="2930832" cy="2040212"/>
          </a:xfrm>
          <a:prstGeom prst="rect">
            <a:avLst/>
          </a:prstGeom>
        </p:spPr>
      </p:pic>
      <p:sp>
        <p:nvSpPr>
          <p:cNvPr id="7" name="Oval 6"/>
          <p:cNvSpPr/>
          <p:nvPr/>
        </p:nvSpPr>
        <p:spPr>
          <a:xfrm>
            <a:off x="6682582" y="4654176"/>
            <a:ext cx="4591842" cy="39014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782603" y="1361193"/>
            <a:ext cx="5316445" cy="4415354"/>
          </a:xfrm>
          <a:prstGeom prst="rect">
            <a:avLst/>
          </a:prstGeom>
        </p:spPr>
      </p:pic>
      <p:sp>
        <p:nvSpPr>
          <p:cNvPr id="10" name="Title 1"/>
          <p:cNvSpPr>
            <a:spLocks noGrp="1"/>
          </p:cNvSpPr>
          <p:nvPr>
            <p:ph type="title"/>
          </p:nvPr>
        </p:nvSpPr>
        <p:spPr>
          <a:xfrm>
            <a:off x="1069848" y="484632"/>
            <a:ext cx="10058400" cy="1609344"/>
          </a:xfrm>
        </p:spPr>
        <p:txBody>
          <a:bodyPr/>
          <a:lstStyle/>
          <a:p>
            <a:r>
              <a:rPr lang="en-US" dirty="0" smtClean="0"/>
              <a:t>Steps to Resilience</a:t>
            </a:r>
            <a:endParaRPr lang="en-US" dirty="0"/>
          </a:p>
        </p:txBody>
      </p:sp>
    </p:spTree>
    <p:extLst>
      <p:ext uri="{BB962C8B-B14F-4D97-AF65-F5344CB8AC3E}">
        <p14:creationId xmlns:p14="http://schemas.microsoft.com/office/powerpoint/2010/main" val="366175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1" y="572555"/>
            <a:ext cx="10905276" cy="1609344"/>
          </a:xfrm>
        </p:spPr>
        <p:txBody>
          <a:bodyPr/>
          <a:lstStyle/>
          <a:p>
            <a:r>
              <a:rPr lang="en-US" dirty="0" smtClean="0"/>
              <a:t>Example Climate Change Planning Teams</a:t>
            </a:r>
            <a:endParaRPr lang="en-US" dirty="0"/>
          </a:p>
        </p:txBody>
      </p:sp>
      <p:pic>
        <p:nvPicPr>
          <p:cNvPr id="6" name="Picture 5"/>
          <p:cNvPicPr>
            <a:picLocks noChangeAspect="1"/>
          </p:cNvPicPr>
          <p:nvPr/>
        </p:nvPicPr>
        <p:blipFill>
          <a:blip r:embed="rId3"/>
          <a:stretch>
            <a:fillRect/>
          </a:stretch>
        </p:blipFill>
        <p:spPr>
          <a:xfrm>
            <a:off x="782673" y="1835394"/>
            <a:ext cx="10371791" cy="4415937"/>
          </a:xfrm>
          <a:prstGeom prst="rect">
            <a:avLst/>
          </a:prstGeom>
        </p:spPr>
      </p:pic>
      <p:sp>
        <p:nvSpPr>
          <p:cNvPr id="7" name="TextBox 6"/>
          <p:cNvSpPr txBox="1"/>
          <p:nvPr/>
        </p:nvSpPr>
        <p:spPr>
          <a:xfrm>
            <a:off x="6263832" y="6251331"/>
            <a:ext cx="5024004" cy="369332"/>
          </a:xfrm>
          <a:prstGeom prst="rect">
            <a:avLst/>
          </a:prstGeom>
          <a:noFill/>
        </p:spPr>
        <p:txBody>
          <a:bodyPr wrap="none" rtlCol="0">
            <a:spAutoFit/>
          </a:bodyPr>
          <a:lstStyle/>
          <a:p>
            <a:r>
              <a:rPr lang="en-US" dirty="0" smtClean="0"/>
              <a:t>-Tribal Climate Adaptation Guidebook, pg. 23</a:t>
            </a:r>
            <a:endParaRPr lang="en-US" dirty="0"/>
          </a:p>
        </p:txBody>
      </p:sp>
    </p:spTree>
    <p:extLst>
      <p:ext uri="{BB962C8B-B14F-4D97-AF65-F5344CB8AC3E}">
        <p14:creationId xmlns:p14="http://schemas.microsoft.com/office/powerpoint/2010/main" val="156949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93366" y="4215384"/>
            <a:ext cx="3970275" cy="1798553"/>
          </a:xfrm>
          <a:prstGeom prst="rect">
            <a:avLst/>
          </a:prstGeom>
        </p:spPr>
      </p:pic>
      <p:pic>
        <p:nvPicPr>
          <p:cNvPr id="6" name="Picture 5"/>
          <p:cNvPicPr>
            <a:picLocks noChangeAspect="1"/>
          </p:cNvPicPr>
          <p:nvPr/>
        </p:nvPicPr>
        <p:blipFill>
          <a:blip r:embed="rId4"/>
          <a:stretch>
            <a:fillRect/>
          </a:stretch>
        </p:blipFill>
        <p:spPr>
          <a:xfrm>
            <a:off x="7432982" y="1920608"/>
            <a:ext cx="2930832" cy="2040212"/>
          </a:xfrm>
          <a:prstGeom prst="rect">
            <a:avLst/>
          </a:prstGeom>
        </p:spPr>
      </p:pic>
      <p:sp>
        <p:nvSpPr>
          <p:cNvPr id="7" name="Oval 6"/>
          <p:cNvSpPr/>
          <p:nvPr/>
        </p:nvSpPr>
        <p:spPr>
          <a:xfrm>
            <a:off x="6796882" y="5006650"/>
            <a:ext cx="4591842" cy="39014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069848" y="484632"/>
            <a:ext cx="10058400" cy="1609344"/>
          </a:xfrm>
        </p:spPr>
        <p:txBody>
          <a:bodyPr/>
          <a:lstStyle/>
          <a:p>
            <a:r>
              <a:rPr lang="en-US" dirty="0" smtClean="0"/>
              <a:t>Steps to Resilience</a:t>
            </a:r>
            <a:endParaRPr lang="en-US" dirty="0"/>
          </a:p>
        </p:txBody>
      </p:sp>
      <p:pic>
        <p:nvPicPr>
          <p:cNvPr id="2" name="Picture 1"/>
          <p:cNvPicPr>
            <a:picLocks noChangeAspect="1"/>
          </p:cNvPicPr>
          <p:nvPr/>
        </p:nvPicPr>
        <p:blipFill>
          <a:blip r:embed="rId5"/>
          <a:stretch>
            <a:fillRect/>
          </a:stretch>
        </p:blipFill>
        <p:spPr>
          <a:xfrm>
            <a:off x="1164207" y="2289885"/>
            <a:ext cx="4673617" cy="3609754"/>
          </a:xfrm>
          <a:prstGeom prst="rect">
            <a:avLst/>
          </a:prstGeom>
        </p:spPr>
      </p:pic>
      <p:sp>
        <p:nvSpPr>
          <p:cNvPr id="9" name="Oval 8"/>
          <p:cNvSpPr/>
          <p:nvPr/>
        </p:nvSpPr>
        <p:spPr>
          <a:xfrm>
            <a:off x="3870677" y="5444690"/>
            <a:ext cx="1967147" cy="5692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840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495</TotalTime>
  <Words>476</Words>
  <Application>Microsoft Office PowerPoint</Application>
  <PresentationFormat>Widescreen</PresentationFormat>
  <Paragraphs>67</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Rockwell</vt:lpstr>
      <vt:lpstr>Rockwell Condensed</vt:lpstr>
      <vt:lpstr>Wingdings</vt:lpstr>
      <vt:lpstr>Wood Type</vt:lpstr>
      <vt:lpstr>Climate Resilience Toolkits</vt:lpstr>
      <vt:lpstr>Climate Adaptation and Resilience</vt:lpstr>
      <vt:lpstr>Steps to Resilience</vt:lpstr>
      <vt:lpstr>How are other communities preparing?</vt:lpstr>
      <vt:lpstr>Case Studies</vt:lpstr>
      <vt:lpstr>Read and Discuss Cases</vt:lpstr>
      <vt:lpstr>Steps to Resilience</vt:lpstr>
      <vt:lpstr>Example Climate Change Planning Teams</vt:lpstr>
      <vt:lpstr>Steps to Resilience</vt:lpstr>
      <vt:lpstr>Steps to Resilience</vt:lpstr>
      <vt:lpstr>Identify and Organize Key Concerns</vt:lpstr>
      <vt:lpstr>Resources</vt:lpstr>
    </vt:vector>
  </TitlesOfParts>
  <Company>UTTC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Resilience Toolkits</dc:title>
  <dc:creator>Anna Bahnson</dc:creator>
  <cp:lastModifiedBy>Anna Bahnson</cp:lastModifiedBy>
  <cp:revision>47</cp:revision>
  <cp:lastPrinted>2019-08-05T20:48:30Z</cp:lastPrinted>
  <dcterms:created xsi:type="dcterms:W3CDTF">2019-07-30T16:34:42Z</dcterms:created>
  <dcterms:modified xsi:type="dcterms:W3CDTF">2019-10-07T15:18:18Z</dcterms:modified>
</cp:coreProperties>
</file>